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0"/>
  </p:notesMasterIdLst>
  <p:sldIdLst>
    <p:sldId id="369" r:id="rId3"/>
    <p:sldId id="436" r:id="rId4"/>
    <p:sldId id="257" r:id="rId5"/>
    <p:sldId id="527" r:id="rId6"/>
    <p:sldId id="258" r:id="rId7"/>
    <p:sldId id="371" r:id="rId8"/>
    <p:sldId id="465" r:id="rId9"/>
    <p:sldId id="479" r:id="rId10"/>
    <p:sldId id="374" r:id="rId11"/>
    <p:sldId id="429" r:id="rId12"/>
    <p:sldId id="434" r:id="rId13"/>
    <p:sldId id="435" r:id="rId14"/>
    <p:sldId id="1053" r:id="rId15"/>
    <p:sldId id="1075" r:id="rId16"/>
    <p:sldId id="1054" r:id="rId17"/>
    <p:sldId id="1068" r:id="rId18"/>
    <p:sldId id="1077" r:id="rId19"/>
    <p:sldId id="1078" r:id="rId20"/>
    <p:sldId id="1073" r:id="rId21"/>
    <p:sldId id="1079" r:id="rId22"/>
    <p:sldId id="382" r:id="rId23"/>
    <p:sldId id="384" r:id="rId24"/>
    <p:sldId id="385" r:id="rId25"/>
    <p:sldId id="1080" r:id="rId26"/>
    <p:sldId id="1081" r:id="rId27"/>
    <p:sldId id="1082" r:id="rId28"/>
    <p:sldId id="1083" r:id="rId29"/>
    <p:sldId id="1084" r:id="rId30"/>
    <p:sldId id="1076" r:id="rId31"/>
    <p:sldId id="1085" r:id="rId32"/>
    <p:sldId id="1086" r:id="rId33"/>
    <p:sldId id="1087" r:id="rId34"/>
    <p:sldId id="1088" r:id="rId35"/>
    <p:sldId id="1089" r:id="rId36"/>
    <p:sldId id="1090" r:id="rId37"/>
    <p:sldId id="1091" r:id="rId38"/>
    <p:sldId id="1092" r:id="rId39"/>
    <p:sldId id="1093" r:id="rId40"/>
    <p:sldId id="1094" r:id="rId41"/>
    <p:sldId id="1095" r:id="rId42"/>
    <p:sldId id="1096" r:id="rId43"/>
    <p:sldId id="1097" r:id="rId44"/>
    <p:sldId id="1098" r:id="rId45"/>
    <p:sldId id="1148" r:id="rId46"/>
    <p:sldId id="1100" r:id="rId47"/>
    <p:sldId id="1101" r:id="rId48"/>
    <p:sldId id="1102" r:id="rId49"/>
    <p:sldId id="1103" r:id="rId50"/>
    <p:sldId id="1104" r:id="rId51"/>
    <p:sldId id="1105" r:id="rId52"/>
    <p:sldId id="1106" r:id="rId53"/>
    <p:sldId id="1107" r:id="rId54"/>
    <p:sldId id="1108" r:id="rId55"/>
    <p:sldId id="1109" r:id="rId56"/>
    <p:sldId id="1110" r:id="rId57"/>
    <p:sldId id="1111" r:id="rId58"/>
    <p:sldId id="1112" r:id="rId59"/>
    <p:sldId id="1113" r:id="rId60"/>
    <p:sldId id="1114" r:id="rId61"/>
    <p:sldId id="1115" r:id="rId62"/>
    <p:sldId id="1116" r:id="rId63"/>
    <p:sldId id="1117" r:id="rId64"/>
    <p:sldId id="1118" r:id="rId65"/>
    <p:sldId id="1119" r:id="rId66"/>
    <p:sldId id="1120" r:id="rId67"/>
    <p:sldId id="1121" r:id="rId68"/>
    <p:sldId id="1122" r:id="rId69"/>
    <p:sldId id="1123" r:id="rId70"/>
    <p:sldId id="1124" r:id="rId71"/>
    <p:sldId id="1125" r:id="rId72"/>
    <p:sldId id="1131" r:id="rId73"/>
    <p:sldId id="1132" r:id="rId74"/>
    <p:sldId id="1133" r:id="rId75"/>
    <p:sldId id="1134" r:id="rId76"/>
    <p:sldId id="1135" r:id="rId77"/>
    <p:sldId id="1136" r:id="rId78"/>
    <p:sldId id="1137" r:id="rId79"/>
    <p:sldId id="1138" r:id="rId80"/>
    <p:sldId id="1139" r:id="rId81"/>
    <p:sldId id="1140" r:id="rId82"/>
    <p:sldId id="1141" r:id="rId83"/>
    <p:sldId id="1142" r:id="rId84"/>
    <p:sldId id="1143" r:id="rId85"/>
    <p:sldId id="1144" r:id="rId86"/>
    <p:sldId id="1145" r:id="rId87"/>
    <p:sldId id="1146" r:id="rId88"/>
    <p:sldId id="1147" r:id="rId8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101" d="100"/>
          <a:sy n="101" d="100"/>
        </p:scale>
        <p:origin x="3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EEDD0-7669-415B-BF0C-40CEB19BB9FD}" type="datetimeFigureOut">
              <a:rPr lang="zh-TW" altLang="en-US" smtClean="0"/>
              <a:t>2026/4/7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7AA96-8B06-454A-A0F5-840116A6B236}" type="slidenum">
              <a:rPr lang="zh-TW" altLang="en-US" smtClean="0"/>
              <a:t>‹#›</a:t>
            </a:fld>
            <a:endParaRPr lang="zh-TW" altLang="en-US"/>
          </a:p>
        </p:txBody>
      </p:sp>
    </p:spTree>
    <p:extLst>
      <p:ext uri="{BB962C8B-B14F-4D97-AF65-F5344CB8AC3E}">
        <p14:creationId xmlns:p14="http://schemas.microsoft.com/office/powerpoint/2010/main" val="405907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a:ln/>
        </p:spPr>
      </p:sp>
      <p:sp>
        <p:nvSpPr>
          <p:cNvPr id="614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614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i="1">
                <a:solidFill>
                  <a:schemeClr val="tx1"/>
                </a:solidFill>
                <a:latin typeface="Arial" pitchFamily="34" charset="0"/>
                <a:ea typeface="標楷體" pitchFamily="65" charset="-120"/>
              </a:defRPr>
            </a:lvl1pPr>
            <a:lvl2pPr marL="742950" indent="-285750" defTabSz="928688">
              <a:defRPr i="1">
                <a:solidFill>
                  <a:schemeClr val="tx1"/>
                </a:solidFill>
                <a:latin typeface="Arial" pitchFamily="34" charset="0"/>
                <a:ea typeface="標楷體" pitchFamily="65" charset="-120"/>
              </a:defRPr>
            </a:lvl2pPr>
            <a:lvl3pPr marL="1143000" indent="-228600" defTabSz="928688">
              <a:defRPr i="1">
                <a:solidFill>
                  <a:schemeClr val="tx1"/>
                </a:solidFill>
                <a:latin typeface="Arial" pitchFamily="34" charset="0"/>
                <a:ea typeface="標楷體" pitchFamily="65" charset="-120"/>
              </a:defRPr>
            </a:lvl3pPr>
            <a:lvl4pPr marL="1600200" indent="-228600" defTabSz="928688">
              <a:defRPr i="1">
                <a:solidFill>
                  <a:schemeClr val="tx1"/>
                </a:solidFill>
                <a:latin typeface="Arial" pitchFamily="34" charset="0"/>
                <a:ea typeface="標楷體" pitchFamily="65" charset="-120"/>
              </a:defRPr>
            </a:lvl4pPr>
            <a:lvl5pPr marL="2057400" indent="-228600" defTabSz="928688">
              <a:defRPr i="1">
                <a:solidFill>
                  <a:schemeClr val="tx1"/>
                </a:solidFill>
                <a:latin typeface="Arial" pitchFamily="34" charset="0"/>
                <a:ea typeface="標楷體" pitchFamily="65" charset="-120"/>
              </a:defRPr>
            </a:lvl5pPr>
            <a:lvl6pPr marL="2514600" indent="-228600" defTabSz="928688" eaLnBrk="0" fontAlgn="base" hangingPunct="0">
              <a:spcBef>
                <a:spcPct val="0"/>
              </a:spcBef>
              <a:spcAft>
                <a:spcPct val="0"/>
              </a:spcAft>
              <a:defRPr i="1">
                <a:solidFill>
                  <a:schemeClr val="tx1"/>
                </a:solidFill>
                <a:latin typeface="Arial" pitchFamily="34" charset="0"/>
                <a:ea typeface="標楷體" pitchFamily="65" charset="-120"/>
              </a:defRPr>
            </a:lvl6pPr>
            <a:lvl7pPr marL="2971800" indent="-228600" defTabSz="928688" eaLnBrk="0" fontAlgn="base" hangingPunct="0">
              <a:spcBef>
                <a:spcPct val="0"/>
              </a:spcBef>
              <a:spcAft>
                <a:spcPct val="0"/>
              </a:spcAft>
              <a:defRPr i="1">
                <a:solidFill>
                  <a:schemeClr val="tx1"/>
                </a:solidFill>
                <a:latin typeface="Arial" pitchFamily="34" charset="0"/>
                <a:ea typeface="標楷體" pitchFamily="65" charset="-120"/>
              </a:defRPr>
            </a:lvl7pPr>
            <a:lvl8pPr marL="3429000" indent="-228600" defTabSz="928688" eaLnBrk="0" fontAlgn="base" hangingPunct="0">
              <a:spcBef>
                <a:spcPct val="0"/>
              </a:spcBef>
              <a:spcAft>
                <a:spcPct val="0"/>
              </a:spcAft>
              <a:defRPr i="1">
                <a:solidFill>
                  <a:schemeClr val="tx1"/>
                </a:solidFill>
                <a:latin typeface="Arial" pitchFamily="34" charset="0"/>
                <a:ea typeface="標楷體" pitchFamily="65" charset="-120"/>
              </a:defRPr>
            </a:lvl8pPr>
            <a:lvl9pPr marL="3886200" indent="-228600" defTabSz="928688" eaLnBrk="0" fontAlgn="base" hangingPunct="0">
              <a:spcBef>
                <a:spcPct val="0"/>
              </a:spcBef>
              <a:spcAft>
                <a:spcPct val="0"/>
              </a:spcAft>
              <a:defRPr i="1">
                <a:solidFill>
                  <a:schemeClr val="tx1"/>
                </a:solidFill>
                <a:latin typeface="Arial" pitchFamily="34" charset="0"/>
                <a:ea typeface="標楷體" pitchFamily="65" charset="-12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0E3DE623-EB86-49ED-8345-09F214E9DD10}" type="slidenum">
              <a:rPr kumimoji="0" lang="zh-TW" altLang="en-US" sz="1200" b="0" i="0" u="none" strike="noStrike" kern="1200" cap="none" spc="0" normalizeH="0" baseline="0" noProof="0" smtClean="0">
                <a:ln>
                  <a:noFill/>
                </a:ln>
                <a:solidFill>
                  <a:prstClr val="black"/>
                </a:solidFill>
                <a:effectLst/>
                <a:uLnTx/>
                <a:uFillTx/>
                <a:latin typeface="Times New Roman" pitchFamily="18" charset="0"/>
                <a:ea typeface="新細明體" pitchFamily="18" charset="-120"/>
                <a:cs typeface="+mn-cs"/>
              </a:rPr>
              <a:pPr marL="0" marR="0" lvl="0" indent="0" algn="r" defTabSz="928688" rtl="0" eaLnBrk="1" fontAlgn="auto" latinLnBrk="0" hangingPunct="1">
                <a:lnSpc>
                  <a:spcPct val="100000"/>
                </a:lnSpc>
                <a:spcBef>
                  <a:spcPts val="0"/>
                </a:spcBef>
                <a:spcAft>
                  <a:spcPts val="0"/>
                </a:spcAft>
                <a:buClrTx/>
                <a:buSzTx/>
                <a:buFontTx/>
                <a:buNone/>
                <a:tabLst/>
                <a:defRPr/>
              </a:pPr>
              <a:t>2</a:t>
            </a:fld>
            <a:endParaRPr kumimoji="0" lang="en-US" altLang="zh-TW" sz="1200" b="0" i="0" u="none" strike="noStrike" kern="1200" cap="none" spc="0" normalizeH="0" baseline="0" noProof="0">
              <a:ln>
                <a:noFill/>
              </a:ln>
              <a:solidFill>
                <a:prstClr val="black"/>
              </a:solidFill>
              <a:effectLst/>
              <a:uLnTx/>
              <a:uFillTx/>
              <a:latin typeface="Times New Roman" pitchFamily="18" charset="0"/>
              <a:ea typeface="新細明體" pitchFamily="18" charset="-120"/>
              <a:cs typeface="+mn-cs"/>
            </a:endParaRPr>
          </a:p>
        </p:txBody>
      </p:sp>
    </p:spTree>
    <p:extLst>
      <p:ext uri="{BB962C8B-B14F-4D97-AF65-F5344CB8AC3E}">
        <p14:creationId xmlns:p14="http://schemas.microsoft.com/office/powerpoint/2010/main" val="191963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道瓊工業平均指數那些公司</a:t>
            </a:r>
            <a:r>
              <a:rPr lang="en-US" altLang="zh-TW" dirty="0"/>
              <a:t>,</a:t>
            </a:r>
            <a:r>
              <a:rPr lang="zh-TW" altLang="en-US" dirty="0"/>
              <a:t>每</a:t>
            </a:r>
            <a:r>
              <a:rPr lang="en-US" altLang="zh-TW" dirty="0"/>
              <a:t>30</a:t>
            </a:r>
            <a:r>
              <a:rPr lang="zh-TW" altLang="en-US" dirty="0"/>
              <a:t>家就有</a:t>
            </a:r>
            <a:r>
              <a:rPr lang="en-US" altLang="zh-TW" dirty="0"/>
              <a:t>16</a:t>
            </a:r>
            <a:r>
              <a:rPr lang="zh-TW" altLang="en-US" dirty="0"/>
              <a:t>家是在艱困環境中草創的</a:t>
            </a:r>
            <a:r>
              <a:rPr lang="en-US" altLang="zh-TW" dirty="0"/>
              <a:t>,</a:t>
            </a:r>
            <a:r>
              <a:rPr lang="zh-TW" altLang="en-US" dirty="0"/>
              <a:t>包括嬌生</a:t>
            </a:r>
            <a:r>
              <a:rPr lang="en-US" altLang="zh-TW" dirty="0"/>
              <a:t>,</a:t>
            </a:r>
            <a:r>
              <a:rPr lang="zh-TW" altLang="en-US" dirty="0"/>
              <a:t>寶鹼</a:t>
            </a:r>
            <a:r>
              <a:rPr lang="en-US" altLang="zh-TW" dirty="0"/>
              <a:t>,</a:t>
            </a:r>
            <a:r>
              <a:rPr lang="zh-TW" altLang="en-US" dirty="0"/>
              <a:t>麥當勞</a:t>
            </a:r>
            <a:r>
              <a:rPr lang="en-US" altLang="zh-TW" dirty="0"/>
              <a:t>,</a:t>
            </a:r>
            <a:r>
              <a:rPr lang="zh-TW" altLang="en-US" dirty="0"/>
              <a:t>迪士尼</a:t>
            </a:r>
          </a:p>
        </p:txBody>
      </p:sp>
      <p:sp>
        <p:nvSpPr>
          <p:cNvPr id="4" name="投影片編號版面配置區 3"/>
          <p:cNvSpPr>
            <a:spLocks noGrp="1"/>
          </p:cNvSpPr>
          <p:nvPr>
            <p:ph type="sldNum" sz="quarter" idx="5"/>
          </p:nvPr>
        </p:nvSpPr>
        <p:spPr/>
        <p:txBody>
          <a:bodyPr/>
          <a:lstStyle/>
          <a:p>
            <a:fld id="{852D62FB-883B-4365-836A-BC9D68C6FC02}" type="slidenum">
              <a:rPr lang="zh-TW" altLang="en-US" smtClean="0"/>
              <a:t>3</a:t>
            </a:fld>
            <a:endParaRPr lang="zh-TW" altLang="en-US"/>
          </a:p>
        </p:txBody>
      </p:sp>
    </p:spTree>
    <p:extLst>
      <p:ext uri="{BB962C8B-B14F-4D97-AF65-F5344CB8AC3E}">
        <p14:creationId xmlns:p14="http://schemas.microsoft.com/office/powerpoint/2010/main" val="342948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C3C09BA-34B8-4A59-8ABD-B31BB1452655}" type="slidenum">
              <a:rPr lang="zh-TW" altLang="en-US" smtClean="0"/>
              <a:pPr>
                <a:spcBef>
                  <a:spcPct val="0"/>
                </a:spcBef>
              </a:pPr>
              <a:t>13</a:t>
            </a:fld>
            <a:endParaRPr lang="en-US" altLang="zh-TW"/>
          </a:p>
        </p:txBody>
      </p:sp>
      <p:sp>
        <p:nvSpPr>
          <p:cNvPr id="194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p14="http://schemas.microsoft.com/office/powerpoint/2010/main" val="145779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D57AA96-8B06-454A-A0F5-840116A6B236}" type="slidenum">
              <a:rPr lang="zh-TW" altLang="en-US" smtClean="0"/>
              <a:t>15</a:t>
            </a:fld>
            <a:endParaRPr lang="zh-TW" altLang="en-US"/>
          </a:p>
        </p:txBody>
      </p:sp>
    </p:spTree>
    <p:extLst>
      <p:ext uri="{BB962C8B-B14F-4D97-AF65-F5344CB8AC3E}">
        <p14:creationId xmlns:p14="http://schemas.microsoft.com/office/powerpoint/2010/main" val="351880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D57AA96-8B06-454A-A0F5-840116A6B236}" type="slidenum">
              <a:rPr lang="zh-TW" altLang="en-US" smtClean="0"/>
              <a:t>17</a:t>
            </a:fld>
            <a:endParaRPr lang="zh-TW" altLang="en-US"/>
          </a:p>
        </p:txBody>
      </p:sp>
    </p:spTree>
    <p:extLst>
      <p:ext uri="{BB962C8B-B14F-4D97-AF65-F5344CB8AC3E}">
        <p14:creationId xmlns:p14="http://schemas.microsoft.com/office/powerpoint/2010/main" val="284692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fld id="{918E85D6-06B2-4B4B-A7CE-0A4E28C33082}" type="slidenum">
              <a:rPr lang="zh-TW" altLang="en-US"/>
              <a:pPr/>
              <a:t>70</a:t>
            </a:fld>
            <a:endParaRPr lang="en-US" altLang="zh-TW"/>
          </a:p>
        </p:txBody>
      </p:sp>
      <p:sp>
        <p:nvSpPr>
          <p:cNvPr id="789506" name="Rectangle 2"/>
          <p:cNvSpPr>
            <a:spLocks noGrp="1" noRot="1" noChangeAspect="1" noChangeArrowheads="1" noTextEdit="1"/>
          </p:cNvSpPr>
          <p:nvPr>
            <p:ph type="sldImg"/>
          </p:nvPr>
        </p:nvSpPr>
        <p:spPr>
          <a:xfrm>
            <a:off x="1143000" y="685800"/>
            <a:ext cx="4572000" cy="3430588"/>
          </a:xfrm>
          <a:ln/>
        </p:spPr>
      </p:sp>
      <p:sp>
        <p:nvSpPr>
          <p:cNvPr id="789507" name="Rectangle 3"/>
          <p:cNvSpPr>
            <a:spLocks noGrp="1" noChangeArrowheads="1"/>
          </p:cNvSpPr>
          <p:nvPr>
            <p:ph type="body" idx="1"/>
          </p:nvPr>
        </p:nvSpPr>
        <p:spPr/>
        <p:txBody>
          <a:bodyPr/>
          <a:lstStyle/>
          <a:p>
            <a:pPr algn="just"/>
            <a:r>
              <a:rPr lang="zh-TW" altLang="en-US">
                <a:latin typeface="標楷體" pitchFamily="65" charset="-120"/>
                <a:ea typeface="標楷體" pitchFamily="65" charset="-120"/>
              </a:rPr>
              <a:t>銀行審核貸款的主要原則影響一個企業在一家銀行能不能貸到錢的因素很多，包括企業的信用狀況、往來情形、公共關係、銀行資金狀況等，其中以信用狀況因素的影響最大，銀行評估企業信用一般均用「五Ｐ」原則來衡量，它的內容是：</a:t>
            </a:r>
            <a:endParaRPr lang="zh-TW" altLang="en-US">
              <a:ea typeface="雅真中楷" pitchFamily="49" charset="-120"/>
            </a:endParaRPr>
          </a:p>
          <a:p>
            <a:pPr algn="just"/>
            <a:r>
              <a:rPr lang="en-US" altLang="zh-TW">
                <a:solidFill>
                  <a:srgbClr val="0000FF"/>
                </a:solidFill>
              </a:rPr>
              <a:t>(</a:t>
            </a:r>
            <a:r>
              <a:rPr lang="zh-TW" altLang="en-US">
                <a:solidFill>
                  <a:srgbClr val="0000FF"/>
                </a:solidFill>
              </a:rPr>
              <a:t>一</a:t>
            </a:r>
            <a:r>
              <a:rPr lang="en-US" altLang="zh-TW">
                <a:solidFill>
                  <a:srgbClr val="0000FF"/>
                </a:solidFill>
              </a:rPr>
              <a:t>)</a:t>
            </a:r>
            <a:r>
              <a:rPr lang="en-US" altLang="zh-TW">
                <a:solidFill>
                  <a:srgbClr val="0000FF"/>
                </a:solidFill>
                <a:cs typeface="Times New Roman" charset="0"/>
              </a:rPr>
              <a:t>    </a:t>
            </a:r>
            <a:r>
              <a:rPr lang="zh-TW" altLang="en-US">
                <a:latin typeface="標楷體" pitchFamily="65" charset="-120"/>
                <a:ea typeface="標楷體" pitchFamily="65" charset="-120"/>
              </a:rPr>
              <a:t>借款戶（</a:t>
            </a:r>
            <a:r>
              <a:rPr lang="en-US" altLang="zh-TW">
                <a:ea typeface="標楷體" pitchFamily="65" charset="-120"/>
              </a:rPr>
              <a:t>PEOPLE</a:t>
            </a:r>
            <a:r>
              <a:rPr lang="zh-TW" altLang="en-US">
                <a:latin typeface="標楷體" pitchFamily="65" charset="-120"/>
                <a:ea typeface="標楷體" pitchFamily="65" charset="-120"/>
              </a:rPr>
              <a:t>）：指對借戶的評估，可由其負責人經歷、學歷、責任感及公司、負責人與銀行往來情形評估企業信用。</a:t>
            </a:r>
            <a:endParaRPr lang="zh-TW" altLang="en-US">
              <a:ea typeface="雅真中楷" pitchFamily="49" charset="-120"/>
            </a:endParaRPr>
          </a:p>
          <a:p>
            <a:pPr algn="just"/>
            <a:r>
              <a:rPr lang="en-US" altLang="zh-TW">
                <a:solidFill>
                  <a:srgbClr val="0000FF"/>
                </a:solidFill>
              </a:rPr>
              <a:t>(</a:t>
            </a:r>
            <a:r>
              <a:rPr lang="zh-TW" altLang="en-US">
                <a:solidFill>
                  <a:srgbClr val="0000FF"/>
                </a:solidFill>
              </a:rPr>
              <a:t>二</a:t>
            </a:r>
            <a:r>
              <a:rPr lang="en-US" altLang="zh-TW">
                <a:solidFill>
                  <a:srgbClr val="0000FF"/>
                </a:solidFill>
              </a:rPr>
              <a:t>)</a:t>
            </a:r>
            <a:r>
              <a:rPr lang="en-US" altLang="zh-TW">
                <a:solidFill>
                  <a:srgbClr val="0000FF"/>
                </a:solidFill>
                <a:cs typeface="Times New Roman" charset="0"/>
              </a:rPr>
              <a:t>    </a:t>
            </a:r>
            <a:r>
              <a:rPr lang="zh-TW" altLang="en-US">
                <a:latin typeface="標楷體" pitchFamily="65" charset="-120"/>
                <a:ea typeface="標楷體" pitchFamily="65" charset="-120"/>
              </a:rPr>
              <a:t>資金用途（</a:t>
            </a:r>
            <a:r>
              <a:rPr lang="en-US" altLang="zh-TW">
                <a:ea typeface="標楷體" pitchFamily="65" charset="-120"/>
              </a:rPr>
              <a:t>PURPOSE</a:t>
            </a:r>
            <a:r>
              <a:rPr lang="zh-TW" altLang="en-US">
                <a:latin typeface="標楷體" pitchFamily="65" charset="-120"/>
                <a:ea typeface="標楷體" pitchFamily="65" charset="-120"/>
              </a:rPr>
              <a:t>）：資金用途可分為週轉性貸款及資本性資款，運用計劃應明確且具體可行。</a:t>
            </a:r>
            <a:endParaRPr lang="zh-TW" altLang="en-US">
              <a:ea typeface="雅真中楷" pitchFamily="49" charset="-120"/>
            </a:endParaRPr>
          </a:p>
          <a:p>
            <a:pPr algn="just"/>
            <a:r>
              <a:rPr lang="en-US" altLang="zh-TW">
                <a:solidFill>
                  <a:srgbClr val="0000FF"/>
                </a:solidFill>
              </a:rPr>
              <a:t>(</a:t>
            </a:r>
            <a:r>
              <a:rPr lang="zh-TW" altLang="en-US">
                <a:solidFill>
                  <a:srgbClr val="0000FF"/>
                </a:solidFill>
              </a:rPr>
              <a:t>三</a:t>
            </a:r>
            <a:r>
              <a:rPr lang="en-US" altLang="zh-TW">
                <a:solidFill>
                  <a:srgbClr val="0000FF"/>
                </a:solidFill>
              </a:rPr>
              <a:t>)</a:t>
            </a:r>
            <a:r>
              <a:rPr lang="en-US" altLang="zh-TW">
                <a:solidFill>
                  <a:srgbClr val="0000FF"/>
                </a:solidFill>
                <a:cs typeface="Times New Roman" charset="0"/>
              </a:rPr>
              <a:t>    </a:t>
            </a:r>
            <a:r>
              <a:rPr lang="zh-TW" altLang="en-US">
                <a:latin typeface="標楷體" pitchFamily="65" charset="-120"/>
                <a:ea typeface="標楷體" pitchFamily="65" charset="-120"/>
              </a:rPr>
              <a:t>還款來源（</a:t>
            </a:r>
            <a:r>
              <a:rPr lang="en-US" altLang="zh-TW">
                <a:ea typeface="標楷體" pitchFamily="65" charset="-120"/>
              </a:rPr>
              <a:t>PAYMENT</a:t>
            </a:r>
            <a:r>
              <a:rPr lang="zh-TW" altLang="en-US">
                <a:latin typeface="標楷體" pitchFamily="65" charset="-120"/>
                <a:ea typeface="標楷體" pitchFamily="65" charset="-120"/>
              </a:rPr>
              <a:t>）：分析借款戶是否具有還款來源，可說是授信原則的重心，也是考核貸放主管能力指標，它和借款用途有關，因其資金用途，如是依經濟景氣及實際所需資金加以評估，則借款戶履行還款的可能性極高。</a:t>
            </a:r>
            <a:endParaRPr lang="zh-TW" altLang="en-US">
              <a:ea typeface="雅真中楷" pitchFamily="49" charset="-120"/>
            </a:endParaRPr>
          </a:p>
          <a:p>
            <a:pPr algn="just"/>
            <a:r>
              <a:rPr lang="en-US" altLang="zh-TW">
                <a:solidFill>
                  <a:srgbClr val="0000FF"/>
                </a:solidFill>
              </a:rPr>
              <a:t>(</a:t>
            </a:r>
            <a:r>
              <a:rPr lang="zh-TW" altLang="en-US">
                <a:solidFill>
                  <a:srgbClr val="0000FF"/>
                </a:solidFill>
              </a:rPr>
              <a:t>四</a:t>
            </a:r>
            <a:r>
              <a:rPr lang="en-US" altLang="zh-TW">
                <a:solidFill>
                  <a:srgbClr val="0000FF"/>
                </a:solidFill>
              </a:rPr>
              <a:t>)</a:t>
            </a:r>
            <a:r>
              <a:rPr lang="en-US" altLang="zh-TW">
                <a:solidFill>
                  <a:srgbClr val="0000FF"/>
                </a:solidFill>
                <a:cs typeface="Times New Roman" charset="0"/>
              </a:rPr>
              <a:t>    </a:t>
            </a:r>
            <a:r>
              <a:rPr lang="zh-TW" altLang="en-US">
                <a:latin typeface="標楷體" pitchFamily="65" charset="-120"/>
                <a:ea typeface="標楷體" pitchFamily="65" charset="-120"/>
              </a:rPr>
              <a:t>債權保障（</a:t>
            </a:r>
            <a:r>
              <a:rPr lang="en-US" altLang="zh-TW">
                <a:ea typeface="標楷體" pitchFamily="65" charset="-120"/>
              </a:rPr>
              <a:t>PROTECTION</a:t>
            </a:r>
            <a:r>
              <a:rPr lang="zh-TW" altLang="en-US">
                <a:latin typeface="標楷體" pitchFamily="65" charset="-120"/>
                <a:ea typeface="標楷體" pitchFamily="65" charset="-120"/>
              </a:rPr>
              <a:t>）：銀行債權確保第一道防線為還款來源，第二道防線為債權保障係在防備借款戶不能就其還款來源履行還款時，仍可如期收回放款，其保障可分為內部保障與外部保障。</a:t>
            </a:r>
            <a:endParaRPr lang="zh-TW" altLang="en-US">
              <a:ea typeface="雅真中楷" pitchFamily="49" charset="-120"/>
            </a:endParaRPr>
          </a:p>
          <a:p>
            <a:r>
              <a:rPr lang="en-US" altLang="zh-TW">
                <a:latin typeface="標楷體" pitchFamily="65" charset="-120"/>
                <a:ea typeface="標楷體" pitchFamily="65" charset="-120"/>
              </a:rPr>
              <a:t>(</a:t>
            </a:r>
            <a:r>
              <a:rPr lang="zh-TW" altLang="en-US">
                <a:latin typeface="標楷體" pitchFamily="65" charset="-120"/>
                <a:ea typeface="標楷體" pitchFamily="65" charset="-120"/>
              </a:rPr>
              <a:t>五</a:t>
            </a:r>
            <a:r>
              <a:rPr lang="en-US" altLang="zh-TW">
                <a:latin typeface="標楷體" pitchFamily="65" charset="-120"/>
                <a:ea typeface="標楷體" pitchFamily="65" charset="-120"/>
              </a:rPr>
              <a:t>)</a:t>
            </a:r>
            <a:r>
              <a:rPr lang="zh-TW" altLang="en-US">
                <a:latin typeface="標楷體" pitchFamily="65" charset="-120"/>
                <a:ea typeface="標楷體" pitchFamily="65" charset="-120"/>
              </a:rPr>
              <a:t>借戶展望（</a:t>
            </a:r>
            <a:r>
              <a:rPr lang="en-US" altLang="zh-TW">
                <a:ea typeface="標楷體" pitchFamily="65" charset="-120"/>
              </a:rPr>
              <a:t>PERSPECTIVE</a:t>
            </a:r>
            <a:r>
              <a:rPr lang="zh-TW" altLang="en-US">
                <a:latin typeface="標楷體" pitchFamily="65" charset="-120"/>
                <a:ea typeface="標楷體" pitchFamily="65" charset="-120"/>
              </a:rPr>
              <a:t>）：借款戶行業別的前途及借款戶本身將來的發展性，亦是銀行審核放款的重要參考依據。</a:t>
            </a:r>
            <a:r>
              <a:rPr lang="zh-TW" alt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9"/>
          <p:cNvSpPr>
            <a:spLocks noGrp="1" noChangeArrowheads="1"/>
          </p:cNvSpPr>
          <p:nvPr>
            <p:ph type="sldNum" sz="quarter" idx="10"/>
          </p:nvPr>
        </p:nvSpPr>
        <p:spPr>
          <a:ln/>
        </p:spPr>
        <p:txBody>
          <a:bodyPr/>
          <a:lstStyle>
            <a:lvl1pPr>
              <a:defRPr/>
            </a:lvl1pPr>
          </a:lstStyle>
          <a:p>
            <a:pPr>
              <a:defRPr/>
            </a:pPr>
            <a:fld id="{BF7A5DAD-EC2B-497C-BE6C-DE3DCE85A76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45146733"/>
      </p:ext>
    </p:extLst>
  </p:cSld>
  <p:clrMapOvr>
    <a:masterClrMapping/>
  </p:clrMapOvr>
  <p:transition>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9"/>
          <p:cNvSpPr>
            <a:spLocks noGrp="1" noChangeArrowheads="1"/>
          </p:cNvSpPr>
          <p:nvPr>
            <p:ph type="sldNum" sz="quarter" idx="10"/>
          </p:nvPr>
        </p:nvSpPr>
        <p:spPr>
          <a:ln/>
        </p:spPr>
        <p:txBody>
          <a:bodyPr/>
          <a:lstStyle>
            <a:lvl1pPr>
              <a:defRPr/>
            </a:lvl1pPr>
          </a:lstStyle>
          <a:p>
            <a:pPr>
              <a:defRPr/>
            </a:pPr>
            <a:fld id="{116DD57D-A2E9-414F-9161-22AAFDEC983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524477980"/>
      </p:ext>
    </p:extLst>
  </p:cSld>
  <p:clrMapOvr>
    <a:masterClrMapping/>
  </p:clrMapOvr>
  <p:transition>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75413" y="87313"/>
            <a:ext cx="1979612" cy="63611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33400" y="87313"/>
            <a:ext cx="5789613" cy="63611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9"/>
          <p:cNvSpPr>
            <a:spLocks noGrp="1" noChangeArrowheads="1"/>
          </p:cNvSpPr>
          <p:nvPr>
            <p:ph type="sldNum" sz="quarter" idx="10"/>
          </p:nvPr>
        </p:nvSpPr>
        <p:spPr>
          <a:ln/>
        </p:spPr>
        <p:txBody>
          <a:bodyPr/>
          <a:lstStyle>
            <a:lvl1pPr>
              <a:defRPr/>
            </a:lvl1pPr>
          </a:lstStyle>
          <a:p>
            <a:pPr>
              <a:defRPr/>
            </a:pPr>
            <a:fld id="{88776FD0-75CD-4CA5-8AEB-F237C0ED762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106810955"/>
      </p:ext>
    </p:extLst>
  </p:cSld>
  <p:clrMapOvr>
    <a:masterClrMapping/>
  </p:clrMapOvr>
  <p:transition>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7A5DAD-EC2B-497C-BE6C-DE3DCE85A76F}"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1466210136"/>
      </p:ext>
    </p:extLst>
  </p:cSld>
  <p:clrMapOvr>
    <a:masterClrMapping/>
  </p:clrMapOvr>
  <p:transition>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B09D6F-B5E1-4A0C-A9D1-B20BF40EE099}"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2043406751"/>
      </p:ext>
    </p:extLst>
  </p:cSld>
  <p:clrMapOvr>
    <a:masterClrMapping/>
  </p:clrMapOvr>
  <p:transition>
    <p:strip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458B59-A039-494C-93C5-D38F352019DF}"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3035446764"/>
      </p:ext>
    </p:extLst>
  </p:cSld>
  <p:clrMapOvr>
    <a:masterClrMapping/>
  </p:clrMapOvr>
  <p:transition>
    <p:strip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33400" y="1268413"/>
            <a:ext cx="3706813" cy="5180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392613" y="1268413"/>
            <a:ext cx="3708400" cy="5180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0D3DA7-A300-4601-B79F-1093CC2D5831}"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52397069"/>
      </p:ext>
    </p:extLst>
  </p:cSld>
  <p:clrMapOvr>
    <a:masterClrMapping/>
  </p:clrMapOvr>
  <p:transition>
    <p:strip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FD071E-FF81-4395-BEF4-3AE99B9F09D8}"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2323818777"/>
      </p:ext>
    </p:extLst>
  </p:cSld>
  <p:clrMapOvr>
    <a:masterClrMapping/>
  </p:clrMapOvr>
  <p:transition>
    <p:strip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5EFD65-4737-43A8-B2BD-E63AF2D9724F}"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835029464"/>
      </p:ext>
    </p:extLst>
  </p:cSld>
  <p:clrMapOvr>
    <a:masterClrMapping/>
  </p:clrMapOvr>
  <p:transition>
    <p:strip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09221E5-C684-4FD9-AF1E-5AA7647189E5}"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1380684440"/>
      </p:ext>
    </p:extLst>
  </p:cSld>
  <p:clrMapOvr>
    <a:masterClrMapping/>
  </p:clrMapOvr>
  <p:transition>
    <p:strip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12E7CA-07D8-40DF-9EE9-8A75666721EC}"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2938382977"/>
      </p:ext>
    </p:extLst>
  </p:cSld>
  <p:clrMapOvr>
    <a:masterClrMapping/>
  </p:clrMapOvr>
  <p:transition>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9"/>
          <p:cNvSpPr>
            <a:spLocks noGrp="1" noChangeArrowheads="1"/>
          </p:cNvSpPr>
          <p:nvPr>
            <p:ph type="sldNum" sz="quarter" idx="10"/>
          </p:nvPr>
        </p:nvSpPr>
        <p:spPr>
          <a:ln/>
        </p:spPr>
        <p:txBody>
          <a:bodyPr/>
          <a:lstStyle>
            <a:lvl1pPr>
              <a:defRPr/>
            </a:lvl1pPr>
          </a:lstStyle>
          <a:p>
            <a:pPr>
              <a:defRPr/>
            </a:pPr>
            <a:fld id="{0BB09D6F-B5E1-4A0C-A9D1-B20BF40EE09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057744142"/>
      </p:ext>
    </p:extLst>
  </p:cSld>
  <p:clrMapOvr>
    <a:masterClrMapping/>
  </p:clrMapOvr>
  <p:transition>
    <p:strip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C378AB-137C-4B73-A4FB-880FCE72E9E9}"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2559777521"/>
      </p:ext>
    </p:extLst>
  </p:cSld>
  <p:clrMapOvr>
    <a:masterClrMapping/>
  </p:clrMapOvr>
  <p:transition>
    <p:strip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6DD57D-A2E9-414F-9161-22AAFDEC983D}"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2762935784"/>
      </p:ext>
    </p:extLst>
  </p:cSld>
  <p:clrMapOvr>
    <a:masterClrMapping/>
  </p:clrMapOvr>
  <p:transition>
    <p:strip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75413" y="87313"/>
            <a:ext cx="1979612" cy="63611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33400" y="87313"/>
            <a:ext cx="5789613" cy="63611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9"/>
          <p:cNvSpPr>
            <a:spLocks noGrp="1" noChangeArrowheads="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776FD0-75CD-4CA5-8AEB-F237C0ED762E}"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182816802"/>
      </p:ext>
    </p:extLst>
  </p:cSld>
  <p:clrMapOvr>
    <a:masterClrMapping/>
  </p:clrMapOvr>
  <p:transition>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9"/>
          <p:cNvSpPr>
            <a:spLocks noGrp="1" noChangeArrowheads="1"/>
          </p:cNvSpPr>
          <p:nvPr>
            <p:ph type="sldNum" sz="quarter" idx="10"/>
          </p:nvPr>
        </p:nvSpPr>
        <p:spPr>
          <a:ln/>
        </p:spPr>
        <p:txBody>
          <a:bodyPr/>
          <a:lstStyle>
            <a:lvl1pPr>
              <a:defRPr/>
            </a:lvl1pPr>
          </a:lstStyle>
          <a:p>
            <a:pPr>
              <a:defRPr/>
            </a:pPr>
            <a:fld id="{DA458B59-A039-494C-93C5-D38F352019D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05238363"/>
      </p:ext>
    </p:extLst>
  </p:cSld>
  <p:clrMapOvr>
    <a:masterClrMapping/>
  </p:clrMapOvr>
  <p:transition>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33400" y="1268413"/>
            <a:ext cx="3706813" cy="5180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392613" y="1268413"/>
            <a:ext cx="3708400" cy="5180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9"/>
          <p:cNvSpPr>
            <a:spLocks noGrp="1" noChangeArrowheads="1"/>
          </p:cNvSpPr>
          <p:nvPr>
            <p:ph type="sldNum" sz="quarter" idx="10"/>
          </p:nvPr>
        </p:nvSpPr>
        <p:spPr>
          <a:ln/>
        </p:spPr>
        <p:txBody>
          <a:bodyPr/>
          <a:lstStyle>
            <a:lvl1pPr>
              <a:defRPr/>
            </a:lvl1pPr>
          </a:lstStyle>
          <a:p>
            <a:pPr>
              <a:defRPr/>
            </a:pPr>
            <a:fld id="{FE0D3DA7-A300-4601-B79F-1093CC2D583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31352561"/>
      </p:ext>
    </p:extLst>
  </p:cSld>
  <p:clrMapOvr>
    <a:masterClrMapping/>
  </p:clrMapOvr>
  <p:transition>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9"/>
          <p:cNvSpPr>
            <a:spLocks noGrp="1" noChangeArrowheads="1"/>
          </p:cNvSpPr>
          <p:nvPr>
            <p:ph type="sldNum" sz="quarter" idx="10"/>
          </p:nvPr>
        </p:nvSpPr>
        <p:spPr>
          <a:ln/>
        </p:spPr>
        <p:txBody>
          <a:bodyPr/>
          <a:lstStyle>
            <a:lvl1pPr>
              <a:defRPr/>
            </a:lvl1pPr>
          </a:lstStyle>
          <a:p>
            <a:pPr>
              <a:defRPr/>
            </a:pPr>
            <a:fld id="{9BFD071E-FF81-4395-BEF4-3AE99B9F09D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50241188"/>
      </p:ext>
    </p:extLst>
  </p:cSld>
  <p:clrMapOvr>
    <a:masterClrMapping/>
  </p:clrMapOvr>
  <p:transition>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9"/>
          <p:cNvSpPr>
            <a:spLocks noGrp="1" noChangeArrowheads="1"/>
          </p:cNvSpPr>
          <p:nvPr>
            <p:ph type="sldNum" sz="quarter" idx="10"/>
          </p:nvPr>
        </p:nvSpPr>
        <p:spPr>
          <a:ln/>
        </p:spPr>
        <p:txBody>
          <a:bodyPr/>
          <a:lstStyle>
            <a:lvl1pPr>
              <a:defRPr/>
            </a:lvl1pPr>
          </a:lstStyle>
          <a:p>
            <a:pPr>
              <a:defRPr/>
            </a:pPr>
            <a:fld id="{7D5EFD65-4737-43A8-B2BD-E63AF2D9724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19996407"/>
      </p:ext>
    </p:extLst>
  </p:cSld>
  <p:clrMapOvr>
    <a:masterClrMapping/>
  </p:clrMapOvr>
  <p:transition>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909221E5-C684-4FD9-AF1E-5AA7647189E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46277725"/>
      </p:ext>
    </p:extLst>
  </p:cSld>
  <p:clrMapOvr>
    <a:masterClrMapping/>
  </p:clrMapOvr>
  <p:transition>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9"/>
          <p:cNvSpPr>
            <a:spLocks noGrp="1" noChangeArrowheads="1"/>
          </p:cNvSpPr>
          <p:nvPr>
            <p:ph type="sldNum" sz="quarter" idx="10"/>
          </p:nvPr>
        </p:nvSpPr>
        <p:spPr>
          <a:ln/>
        </p:spPr>
        <p:txBody>
          <a:bodyPr/>
          <a:lstStyle>
            <a:lvl1pPr>
              <a:defRPr/>
            </a:lvl1pPr>
          </a:lstStyle>
          <a:p>
            <a:pPr>
              <a:defRPr/>
            </a:pPr>
            <a:fld id="{1812E7CA-07D8-40DF-9EE9-8A75666721E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809600711"/>
      </p:ext>
    </p:extLst>
  </p:cSld>
  <p:clrMapOvr>
    <a:masterClrMapping/>
  </p:clrMapOvr>
  <p:transition>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9"/>
          <p:cNvSpPr>
            <a:spLocks noGrp="1" noChangeArrowheads="1"/>
          </p:cNvSpPr>
          <p:nvPr>
            <p:ph type="sldNum" sz="quarter" idx="10"/>
          </p:nvPr>
        </p:nvSpPr>
        <p:spPr>
          <a:ln/>
        </p:spPr>
        <p:txBody>
          <a:bodyPr/>
          <a:lstStyle>
            <a:lvl1pPr>
              <a:defRPr/>
            </a:lvl1pPr>
          </a:lstStyle>
          <a:p>
            <a:pPr>
              <a:defRPr/>
            </a:pPr>
            <a:fld id="{73C378AB-137C-4B73-A4FB-880FCE72E9E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15643994"/>
      </p:ext>
    </p:extLst>
  </p:cSld>
  <p:clrMapOvr>
    <a:masterClrMapping/>
  </p:clrMapOvr>
  <p:transition>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8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Grp="1" noChangeArrowheads="1"/>
          </p:cNvSpPr>
          <p:nvPr>
            <p:ph type="title"/>
          </p:nvPr>
        </p:nvSpPr>
        <p:spPr bwMode="auto">
          <a:xfrm>
            <a:off x="533400" y="87313"/>
            <a:ext cx="7921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8" name="Rectangle 7"/>
          <p:cNvSpPr>
            <a:spLocks noGrp="1" noChangeArrowheads="1"/>
          </p:cNvSpPr>
          <p:nvPr>
            <p:ph type="body" idx="1"/>
          </p:nvPr>
        </p:nvSpPr>
        <p:spPr bwMode="auto">
          <a:xfrm>
            <a:off x="533400" y="1268413"/>
            <a:ext cx="7567613"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r>
              <a:rPr lang="en-US" altLang="zh-TW"/>
              <a:t>asdfa</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06185" name="Rectangle 9"/>
          <p:cNvSpPr>
            <a:spLocks noGrp="1" noChangeArrowheads="1"/>
          </p:cNvSpPr>
          <p:nvPr>
            <p:ph type="sldNum" sz="quarter" idx="4"/>
          </p:nvPr>
        </p:nvSpPr>
        <p:spPr bwMode="auto">
          <a:xfrm>
            <a:off x="7204075"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ahoma" pitchFamily="34" charset="0"/>
                <a:ea typeface="新細明體" pitchFamily="18" charset="-120"/>
              </a:defRPr>
            </a:lvl1pPr>
          </a:lstStyle>
          <a:p>
            <a:pPr algn="r" eaLnBrk="0" fontAlgn="base" hangingPunct="0">
              <a:spcBef>
                <a:spcPct val="0"/>
              </a:spcBef>
              <a:spcAft>
                <a:spcPct val="0"/>
              </a:spcAft>
              <a:defRPr/>
            </a:pPr>
            <a:fld id="{2DE00452-3CF3-48A0-8DEA-5345006AE063}" type="slidenum">
              <a:rPr lang="en-US" altLang="zh-TW">
                <a:solidFill>
                  <a:srgbClr val="000000"/>
                </a:solidFill>
              </a:rPr>
              <a:pPr algn="r" eaLnBrk="0" fontAlgn="base" hangingPunct="0">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1460534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trips/>
  </p:transition>
  <p:hf hdr="0" ftr="0" dt="0"/>
  <p:txStyles>
    <p:titleStyle>
      <a:lvl1pPr algn="l" rtl="0" eaLnBrk="0" fontAlgn="base" hangingPunct="0">
        <a:spcBef>
          <a:spcPct val="0"/>
        </a:spcBef>
        <a:spcAft>
          <a:spcPct val="0"/>
        </a:spcAft>
        <a:defRPr sz="3000" b="1">
          <a:solidFill>
            <a:srgbClr val="000099"/>
          </a:solidFill>
          <a:latin typeface="+mj-lt"/>
          <a:ea typeface="+mj-ea"/>
          <a:cs typeface="+mj-cs"/>
        </a:defRPr>
      </a:lvl1pPr>
      <a:lvl2pPr algn="l" rtl="0" eaLnBrk="0" fontAlgn="base" hangingPunct="0">
        <a:spcBef>
          <a:spcPct val="0"/>
        </a:spcBef>
        <a:spcAft>
          <a:spcPct val="0"/>
        </a:spcAft>
        <a:defRPr sz="3000" b="1">
          <a:solidFill>
            <a:srgbClr val="000099"/>
          </a:solidFill>
          <a:latin typeface="Verdana" pitchFamily="34" charset="0"/>
          <a:ea typeface="標楷體" pitchFamily="65" charset="-120"/>
        </a:defRPr>
      </a:lvl2pPr>
      <a:lvl3pPr algn="l" rtl="0" eaLnBrk="0" fontAlgn="base" hangingPunct="0">
        <a:spcBef>
          <a:spcPct val="0"/>
        </a:spcBef>
        <a:spcAft>
          <a:spcPct val="0"/>
        </a:spcAft>
        <a:defRPr sz="3000" b="1">
          <a:solidFill>
            <a:srgbClr val="000099"/>
          </a:solidFill>
          <a:latin typeface="Verdana" pitchFamily="34" charset="0"/>
          <a:ea typeface="標楷體" pitchFamily="65" charset="-120"/>
        </a:defRPr>
      </a:lvl3pPr>
      <a:lvl4pPr algn="l" rtl="0" eaLnBrk="0" fontAlgn="base" hangingPunct="0">
        <a:spcBef>
          <a:spcPct val="0"/>
        </a:spcBef>
        <a:spcAft>
          <a:spcPct val="0"/>
        </a:spcAft>
        <a:defRPr sz="3000" b="1">
          <a:solidFill>
            <a:srgbClr val="000099"/>
          </a:solidFill>
          <a:latin typeface="Verdana" pitchFamily="34" charset="0"/>
          <a:ea typeface="標楷體" pitchFamily="65" charset="-120"/>
        </a:defRPr>
      </a:lvl4pPr>
      <a:lvl5pPr algn="l" rtl="0" eaLnBrk="0" fontAlgn="base" hangingPunct="0">
        <a:spcBef>
          <a:spcPct val="0"/>
        </a:spcBef>
        <a:spcAft>
          <a:spcPct val="0"/>
        </a:spcAft>
        <a:defRPr sz="3000" b="1">
          <a:solidFill>
            <a:srgbClr val="000099"/>
          </a:solidFill>
          <a:latin typeface="Verdana" pitchFamily="34" charset="0"/>
          <a:ea typeface="標楷體" pitchFamily="65" charset="-120"/>
        </a:defRPr>
      </a:lvl5pPr>
      <a:lvl6pPr marL="457200" algn="l" rtl="0" eaLnBrk="0" fontAlgn="base" hangingPunct="0">
        <a:spcBef>
          <a:spcPct val="0"/>
        </a:spcBef>
        <a:spcAft>
          <a:spcPct val="0"/>
        </a:spcAft>
        <a:defRPr sz="3000" b="1">
          <a:solidFill>
            <a:srgbClr val="000099"/>
          </a:solidFill>
          <a:latin typeface="Verdana" pitchFamily="34" charset="0"/>
          <a:ea typeface="標楷體" pitchFamily="65" charset="-120"/>
        </a:defRPr>
      </a:lvl6pPr>
      <a:lvl7pPr marL="914400" algn="l" rtl="0" eaLnBrk="0" fontAlgn="base" hangingPunct="0">
        <a:spcBef>
          <a:spcPct val="0"/>
        </a:spcBef>
        <a:spcAft>
          <a:spcPct val="0"/>
        </a:spcAft>
        <a:defRPr sz="3000" b="1">
          <a:solidFill>
            <a:srgbClr val="000099"/>
          </a:solidFill>
          <a:latin typeface="Verdana" pitchFamily="34" charset="0"/>
          <a:ea typeface="標楷體" pitchFamily="65" charset="-120"/>
        </a:defRPr>
      </a:lvl7pPr>
      <a:lvl8pPr marL="1371600" algn="l" rtl="0" eaLnBrk="0" fontAlgn="base" hangingPunct="0">
        <a:spcBef>
          <a:spcPct val="0"/>
        </a:spcBef>
        <a:spcAft>
          <a:spcPct val="0"/>
        </a:spcAft>
        <a:defRPr sz="3000" b="1">
          <a:solidFill>
            <a:srgbClr val="000099"/>
          </a:solidFill>
          <a:latin typeface="Verdana" pitchFamily="34" charset="0"/>
          <a:ea typeface="標楷體" pitchFamily="65" charset="-120"/>
        </a:defRPr>
      </a:lvl8pPr>
      <a:lvl9pPr marL="1828800" algn="l" rtl="0" eaLnBrk="0" fontAlgn="base" hangingPunct="0">
        <a:spcBef>
          <a:spcPct val="0"/>
        </a:spcBef>
        <a:spcAft>
          <a:spcPct val="0"/>
        </a:spcAft>
        <a:defRPr sz="3000" b="1">
          <a:solidFill>
            <a:srgbClr val="000099"/>
          </a:solidFill>
          <a:latin typeface="Verdana" pitchFamily="34" charset="0"/>
          <a:ea typeface="標楷體" pitchFamily="65" charset="-120"/>
        </a:defRPr>
      </a:lvl9pPr>
    </p:titleStyle>
    <p:bodyStyle>
      <a:lvl1pPr marL="342900" indent="-342900" algn="l" rtl="0" eaLnBrk="0" fontAlgn="base" hangingPunct="0">
        <a:spcBef>
          <a:spcPct val="20000"/>
        </a:spcBef>
        <a:spcAft>
          <a:spcPct val="0"/>
        </a:spcAft>
        <a:buClr>
          <a:srgbClr val="003399"/>
        </a:buClr>
        <a:buFont typeface="Wingdings" pitchFamily="2" charset="2"/>
        <a:buChar char="n"/>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CC"/>
        </a:buClr>
        <a:buFont typeface="Wingdings" pitchFamily="2" charset="2"/>
        <a:buChar char="l"/>
        <a:defRPr sz="2200">
          <a:solidFill>
            <a:schemeClr val="tx1"/>
          </a:solidFill>
          <a:latin typeface="+mn-lt"/>
          <a:ea typeface="+mn-ea"/>
        </a:defRPr>
      </a:lvl2pPr>
      <a:lvl3pPr marL="1143000" indent="-228600" algn="l" rtl="0" eaLnBrk="0" fontAlgn="base" hangingPunct="0">
        <a:spcBef>
          <a:spcPct val="20000"/>
        </a:spcBef>
        <a:spcAft>
          <a:spcPct val="0"/>
        </a:spcAft>
        <a:buClr>
          <a:srgbClr val="003399"/>
        </a:buClr>
        <a:buFont typeface="Wingdings" pitchFamily="2" charset="2"/>
        <a:buChar char="u"/>
        <a:defRPr sz="2000">
          <a:solidFill>
            <a:schemeClr val="tx1"/>
          </a:solidFill>
          <a:latin typeface="+mn-lt"/>
          <a:ea typeface="+mn-ea"/>
        </a:defRPr>
      </a:lvl3pPr>
      <a:lvl4pPr marL="1600200" indent="-228600" algn="l" rtl="0" eaLnBrk="0" fontAlgn="base" hangingPunct="0">
        <a:spcBef>
          <a:spcPct val="20000"/>
        </a:spcBef>
        <a:spcAft>
          <a:spcPct val="0"/>
        </a:spcAft>
        <a:buClr>
          <a:srgbClr val="990000"/>
        </a:buClr>
        <a:buFont typeface="Times New Roman"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003399"/>
        </a:buClr>
        <a:buFont typeface="Times New Roman" pitchFamily="18" charset="0"/>
        <a:buChar char="»"/>
        <a:defRPr sz="2000">
          <a:solidFill>
            <a:schemeClr val="tx1"/>
          </a:solidFill>
          <a:latin typeface="+mn-lt"/>
          <a:ea typeface="+mn-ea"/>
        </a:defRPr>
      </a:lvl5pPr>
      <a:lvl6pPr marL="2514600" indent="-228600" algn="l" rtl="0" eaLnBrk="0" fontAlgn="base" hangingPunct="0">
        <a:spcBef>
          <a:spcPct val="20000"/>
        </a:spcBef>
        <a:spcAft>
          <a:spcPct val="0"/>
        </a:spcAft>
        <a:buClr>
          <a:srgbClr val="003399"/>
        </a:buClr>
        <a:buFont typeface="Times New Roman" pitchFamily="18" charset="0"/>
        <a:buChar char="»"/>
        <a:defRPr>
          <a:solidFill>
            <a:schemeClr val="tx1"/>
          </a:solidFill>
          <a:latin typeface="+mn-lt"/>
          <a:ea typeface="+mn-ea"/>
        </a:defRPr>
      </a:lvl6pPr>
      <a:lvl7pPr marL="2971800" indent="-228600" algn="l" rtl="0" eaLnBrk="0" fontAlgn="base" hangingPunct="0">
        <a:spcBef>
          <a:spcPct val="20000"/>
        </a:spcBef>
        <a:spcAft>
          <a:spcPct val="0"/>
        </a:spcAft>
        <a:buClr>
          <a:srgbClr val="003399"/>
        </a:buClr>
        <a:buFont typeface="Times New Roman" pitchFamily="18" charset="0"/>
        <a:buChar char="»"/>
        <a:defRPr>
          <a:solidFill>
            <a:schemeClr val="tx1"/>
          </a:solidFill>
          <a:latin typeface="+mn-lt"/>
          <a:ea typeface="+mn-ea"/>
        </a:defRPr>
      </a:lvl7pPr>
      <a:lvl8pPr marL="3429000" indent="-228600" algn="l" rtl="0" eaLnBrk="0" fontAlgn="base" hangingPunct="0">
        <a:spcBef>
          <a:spcPct val="20000"/>
        </a:spcBef>
        <a:spcAft>
          <a:spcPct val="0"/>
        </a:spcAft>
        <a:buClr>
          <a:srgbClr val="003399"/>
        </a:buClr>
        <a:buFont typeface="Times New Roman" pitchFamily="18" charset="0"/>
        <a:buChar char="»"/>
        <a:defRPr>
          <a:solidFill>
            <a:schemeClr val="tx1"/>
          </a:solidFill>
          <a:latin typeface="+mn-lt"/>
          <a:ea typeface="+mn-ea"/>
        </a:defRPr>
      </a:lvl8pPr>
      <a:lvl9pPr marL="3886200" indent="-228600" algn="l" rtl="0" eaLnBrk="0" fontAlgn="base" hangingPunct="0">
        <a:spcBef>
          <a:spcPct val="20000"/>
        </a:spcBef>
        <a:spcAft>
          <a:spcPct val="0"/>
        </a:spcAft>
        <a:buClr>
          <a:srgbClr val="003399"/>
        </a:buClr>
        <a:buFont typeface="Times New Roman" pitchFamily="18" charset="0"/>
        <a:buChar char="»"/>
        <a:defRPr>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8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Grp="1" noChangeArrowheads="1"/>
          </p:cNvSpPr>
          <p:nvPr>
            <p:ph type="title"/>
          </p:nvPr>
        </p:nvSpPr>
        <p:spPr bwMode="auto">
          <a:xfrm>
            <a:off x="533400" y="87313"/>
            <a:ext cx="7921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8" name="Rectangle 7"/>
          <p:cNvSpPr>
            <a:spLocks noGrp="1" noChangeArrowheads="1"/>
          </p:cNvSpPr>
          <p:nvPr>
            <p:ph type="body" idx="1"/>
          </p:nvPr>
        </p:nvSpPr>
        <p:spPr bwMode="auto">
          <a:xfrm>
            <a:off x="533400" y="1268413"/>
            <a:ext cx="7567613"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r>
              <a:rPr lang="en-US" altLang="zh-TW"/>
              <a:t>asdfa</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06185" name="Rectangle 9"/>
          <p:cNvSpPr>
            <a:spLocks noGrp="1" noChangeArrowheads="1"/>
          </p:cNvSpPr>
          <p:nvPr>
            <p:ph type="sldNum" sz="quarter" idx="4"/>
          </p:nvPr>
        </p:nvSpPr>
        <p:spPr bwMode="auto">
          <a:xfrm>
            <a:off x="7204075"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ahoma" pitchFamily="34" charset="0"/>
                <a:ea typeface="新細明體" pitchFamily="18" charset="-12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DE00452-3CF3-48A0-8DEA-5345006AE063}" type="slidenum">
              <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683677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trips/>
  </p:transition>
  <p:hf hdr="0" ftr="0" dt="0"/>
  <p:txStyles>
    <p:titleStyle>
      <a:lvl1pPr algn="l" rtl="0" eaLnBrk="0" fontAlgn="base" hangingPunct="0">
        <a:spcBef>
          <a:spcPct val="0"/>
        </a:spcBef>
        <a:spcAft>
          <a:spcPct val="0"/>
        </a:spcAft>
        <a:defRPr sz="3000" b="1">
          <a:solidFill>
            <a:srgbClr val="000099"/>
          </a:solidFill>
          <a:latin typeface="+mj-lt"/>
          <a:ea typeface="+mj-ea"/>
          <a:cs typeface="+mj-cs"/>
        </a:defRPr>
      </a:lvl1pPr>
      <a:lvl2pPr algn="l" rtl="0" eaLnBrk="0" fontAlgn="base" hangingPunct="0">
        <a:spcBef>
          <a:spcPct val="0"/>
        </a:spcBef>
        <a:spcAft>
          <a:spcPct val="0"/>
        </a:spcAft>
        <a:defRPr sz="3000" b="1">
          <a:solidFill>
            <a:srgbClr val="000099"/>
          </a:solidFill>
          <a:latin typeface="Verdana" pitchFamily="34" charset="0"/>
          <a:ea typeface="標楷體" pitchFamily="65" charset="-120"/>
        </a:defRPr>
      </a:lvl2pPr>
      <a:lvl3pPr algn="l" rtl="0" eaLnBrk="0" fontAlgn="base" hangingPunct="0">
        <a:spcBef>
          <a:spcPct val="0"/>
        </a:spcBef>
        <a:spcAft>
          <a:spcPct val="0"/>
        </a:spcAft>
        <a:defRPr sz="3000" b="1">
          <a:solidFill>
            <a:srgbClr val="000099"/>
          </a:solidFill>
          <a:latin typeface="Verdana" pitchFamily="34" charset="0"/>
          <a:ea typeface="標楷體" pitchFamily="65" charset="-120"/>
        </a:defRPr>
      </a:lvl3pPr>
      <a:lvl4pPr algn="l" rtl="0" eaLnBrk="0" fontAlgn="base" hangingPunct="0">
        <a:spcBef>
          <a:spcPct val="0"/>
        </a:spcBef>
        <a:spcAft>
          <a:spcPct val="0"/>
        </a:spcAft>
        <a:defRPr sz="3000" b="1">
          <a:solidFill>
            <a:srgbClr val="000099"/>
          </a:solidFill>
          <a:latin typeface="Verdana" pitchFamily="34" charset="0"/>
          <a:ea typeface="標楷體" pitchFamily="65" charset="-120"/>
        </a:defRPr>
      </a:lvl4pPr>
      <a:lvl5pPr algn="l" rtl="0" eaLnBrk="0" fontAlgn="base" hangingPunct="0">
        <a:spcBef>
          <a:spcPct val="0"/>
        </a:spcBef>
        <a:spcAft>
          <a:spcPct val="0"/>
        </a:spcAft>
        <a:defRPr sz="3000" b="1">
          <a:solidFill>
            <a:srgbClr val="000099"/>
          </a:solidFill>
          <a:latin typeface="Verdana" pitchFamily="34" charset="0"/>
          <a:ea typeface="標楷體" pitchFamily="65" charset="-120"/>
        </a:defRPr>
      </a:lvl5pPr>
      <a:lvl6pPr marL="457200" algn="l" rtl="0" eaLnBrk="0" fontAlgn="base" hangingPunct="0">
        <a:spcBef>
          <a:spcPct val="0"/>
        </a:spcBef>
        <a:spcAft>
          <a:spcPct val="0"/>
        </a:spcAft>
        <a:defRPr sz="3000" b="1">
          <a:solidFill>
            <a:srgbClr val="000099"/>
          </a:solidFill>
          <a:latin typeface="Verdana" pitchFamily="34" charset="0"/>
          <a:ea typeface="標楷體" pitchFamily="65" charset="-120"/>
        </a:defRPr>
      </a:lvl6pPr>
      <a:lvl7pPr marL="914400" algn="l" rtl="0" eaLnBrk="0" fontAlgn="base" hangingPunct="0">
        <a:spcBef>
          <a:spcPct val="0"/>
        </a:spcBef>
        <a:spcAft>
          <a:spcPct val="0"/>
        </a:spcAft>
        <a:defRPr sz="3000" b="1">
          <a:solidFill>
            <a:srgbClr val="000099"/>
          </a:solidFill>
          <a:latin typeface="Verdana" pitchFamily="34" charset="0"/>
          <a:ea typeface="標楷體" pitchFamily="65" charset="-120"/>
        </a:defRPr>
      </a:lvl7pPr>
      <a:lvl8pPr marL="1371600" algn="l" rtl="0" eaLnBrk="0" fontAlgn="base" hangingPunct="0">
        <a:spcBef>
          <a:spcPct val="0"/>
        </a:spcBef>
        <a:spcAft>
          <a:spcPct val="0"/>
        </a:spcAft>
        <a:defRPr sz="3000" b="1">
          <a:solidFill>
            <a:srgbClr val="000099"/>
          </a:solidFill>
          <a:latin typeface="Verdana" pitchFamily="34" charset="0"/>
          <a:ea typeface="標楷體" pitchFamily="65" charset="-120"/>
        </a:defRPr>
      </a:lvl8pPr>
      <a:lvl9pPr marL="1828800" algn="l" rtl="0" eaLnBrk="0" fontAlgn="base" hangingPunct="0">
        <a:spcBef>
          <a:spcPct val="0"/>
        </a:spcBef>
        <a:spcAft>
          <a:spcPct val="0"/>
        </a:spcAft>
        <a:defRPr sz="3000" b="1">
          <a:solidFill>
            <a:srgbClr val="000099"/>
          </a:solidFill>
          <a:latin typeface="Verdana" pitchFamily="34" charset="0"/>
          <a:ea typeface="標楷體" pitchFamily="65" charset="-120"/>
        </a:defRPr>
      </a:lvl9pPr>
    </p:titleStyle>
    <p:bodyStyle>
      <a:lvl1pPr marL="342900" indent="-342900" algn="l" rtl="0" eaLnBrk="0" fontAlgn="base" hangingPunct="0">
        <a:spcBef>
          <a:spcPct val="20000"/>
        </a:spcBef>
        <a:spcAft>
          <a:spcPct val="0"/>
        </a:spcAft>
        <a:buClr>
          <a:srgbClr val="003399"/>
        </a:buClr>
        <a:buFont typeface="Wingdings" pitchFamily="2" charset="2"/>
        <a:buChar char="n"/>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CC"/>
        </a:buClr>
        <a:buFont typeface="Wingdings" pitchFamily="2" charset="2"/>
        <a:buChar char="l"/>
        <a:defRPr sz="2200">
          <a:solidFill>
            <a:schemeClr val="tx1"/>
          </a:solidFill>
          <a:latin typeface="+mn-lt"/>
          <a:ea typeface="+mn-ea"/>
        </a:defRPr>
      </a:lvl2pPr>
      <a:lvl3pPr marL="1143000" indent="-228600" algn="l" rtl="0" eaLnBrk="0" fontAlgn="base" hangingPunct="0">
        <a:spcBef>
          <a:spcPct val="20000"/>
        </a:spcBef>
        <a:spcAft>
          <a:spcPct val="0"/>
        </a:spcAft>
        <a:buClr>
          <a:srgbClr val="003399"/>
        </a:buClr>
        <a:buFont typeface="Wingdings" pitchFamily="2" charset="2"/>
        <a:buChar char="u"/>
        <a:defRPr sz="2000">
          <a:solidFill>
            <a:schemeClr val="tx1"/>
          </a:solidFill>
          <a:latin typeface="+mn-lt"/>
          <a:ea typeface="+mn-ea"/>
        </a:defRPr>
      </a:lvl3pPr>
      <a:lvl4pPr marL="1600200" indent="-228600" algn="l" rtl="0" eaLnBrk="0" fontAlgn="base" hangingPunct="0">
        <a:spcBef>
          <a:spcPct val="20000"/>
        </a:spcBef>
        <a:spcAft>
          <a:spcPct val="0"/>
        </a:spcAft>
        <a:buClr>
          <a:srgbClr val="990000"/>
        </a:buClr>
        <a:buFont typeface="Times New Roman"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003399"/>
        </a:buClr>
        <a:buFont typeface="Times New Roman" pitchFamily="18" charset="0"/>
        <a:buChar char="»"/>
        <a:defRPr sz="2000">
          <a:solidFill>
            <a:schemeClr val="tx1"/>
          </a:solidFill>
          <a:latin typeface="+mn-lt"/>
          <a:ea typeface="+mn-ea"/>
        </a:defRPr>
      </a:lvl5pPr>
      <a:lvl6pPr marL="2514600" indent="-228600" algn="l" rtl="0" eaLnBrk="0" fontAlgn="base" hangingPunct="0">
        <a:spcBef>
          <a:spcPct val="20000"/>
        </a:spcBef>
        <a:spcAft>
          <a:spcPct val="0"/>
        </a:spcAft>
        <a:buClr>
          <a:srgbClr val="003399"/>
        </a:buClr>
        <a:buFont typeface="Times New Roman" pitchFamily="18" charset="0"/>
        <a:buChar char="»"/>
        <a:defRPr>
          <a:solidFill>
            <a:schemeClr val="tx1"/>
          </a:solidFill>
          <a:latin typeface="+mn-lt"/>
          <a:ea typeface="+mn-ea"/>
        </a:defRPr>
      </a:lvl6pPr>
      <a:lvl7pPr marL="2971800" indent="-228600" algn="l" rtl="0" eaLnBrk="0" fontAlgn="base" hangingPunct="0">
        <a:spcBef>
          <a:spcPct val="20000"/>
        </a:spcBef>
        <a:spcAft>
          <a:spcPct val="0"/>
        </a:spcAft>
        <a:buClr>
          <a:srgbClr val="003399"/>
        </a:buClr>
        <a:buFont typeface="Times New Roman" pitchFamily="18" charset="0"/>
        <a:buChar char="»"/>
        <a:defRPr>
          <a:solidFill>
            <a:schemeClr val="tx1"/>
          </a:solidFill>
          <a:latin typeface="+mn-lt"/>
          <a:ea typeface="+mn-ea"/>
        </a:defRPr>
      </a:lvl7pPr>
      <a:lvl8pPr marL="3429000" indent="-228600" algn="l" rtl="0" eaLnBrk="0" fontAlgn="base" hangingPunct="0">
        <a:spcBef>
          <a:spcPct val="20000"/>
        </a:spcBef>
        <a:spcAft>
          <a:spcPct val="0"/>
        </a:spcAft>
        <a:buClr>
          <a:srgbClr val="003399"/>
        </a:buClr>
        <a:buFont typeface="Times New Roman" pitchFamily="18" charset="0"/>
        <a:buChar char="»"/>
        <a:defRPr>
          <a:solidFill>
            <a:schemeClr val="tx1"/>
          </a:solidFill>
          <a:latin typeface="+mn-lt"/>
          <a:ea typeface="+mn-ea"/>
        </a:defRPr>
      </a:lvl8pPr>
      <a:lvl9pPr marL="3886200" indent="-228600" algn="l" rtl="0" eaLnBrk="0" fontAlgn="base" hangingPunct="0">
        <a:spcBef>
          <a:spcPct val="20000"/>
        </a:spcBef>
        <a:spcAft>
          <a:spcPct val="0"/>
        </a:spcAft>
        <a:buClr>
          <a:srgbClr val="003399"/>
        </a:buClr>
        <a:buFont typeface="Times New Roman" pitchFamily="18" charset="0"/>
        <a:buChar char="»"/>
        <a:defRPr>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3"/>
          <p:cNvSpPr>
            <a:spLocks noGrp="1"/>
          </p:cNvSpPr>
          <p:nvPr>
            <p:ph type="ctrTitle"/>
          </p:nvPr>
        </p:nvSpPr>
        <p:spPr/>
        <p:txBody>
          <a:bodyPr/>
          <a:lstStyle/>
          <a:p>
            <a:pPr algn="ctr"/>
            <a:r>
              <a:rPr lang="zh-TW" altLang="en-US" sz="5400" dirty="0">
                <a:latin typeface="微軟正黑體" panose="020B0604030504040204" pitchFamily="34" charset="-120"/>
                <a:ea typeface="微軟正黑體" panose="020B0604030504040204" pitchFamily="34" charset="-120"/>
              </a:rPr>
              <a:t>微型創業鳳凰 </a:t>
            </a:r>
            <a:br>
              <a:rPr lang="en-US" altLang="zh-TW" sz="5400" dirty="0">
                <a:latin typeface="微軟正黑體" panose="020B0604030504040204" pitchFamily="34" charset="-120"/>
                <a:ea typeface="微軟正黑體" panose="020B0604030504040204" pitchFamily="34" charset="-120"/>
              </a:rPr>
            </a:br>
            <a:r>
              <a:rPr lang="en-US" altLang="zh-TW" sz="5400" dirty="0">
                <a:latin typeface="微軟正黑體" panose="020B0604030504040204" pitchFamily="34" charset="-120"/>
                <a:ea typeface="微軟正黑體" panose="020B0604030504040204" pitchFamily="34" charset="-120"/>
              </a:rPr>
              <a:t>2026</a:t>
            </a:r>
            <a:r>
              <a:rPr lang="zh-TW" altLang="en-US" sz="5400" dirty="0">
                <a:latin typeface="微軟正黑體" panose="020B0604030504040204" pitchFamily="34" charset="-120"/>
                <a:ea typeface="微軟正黑體" panose="020B0604030504040204" pitchFamily="34" charset="-120"/>
              </a:rPr>
              <a:t>年進階班</a:t>
            </a:r>
          </a:p>
        </p:txBody>
      </p:sp>
      <p:sp>
        <p:nvSpPr>
          <p:cNvPr id="3075" name="副標題 4"/>
          <p:cNvSpPr>
            <a:spLocks noGrp="1"/>
          </p:cNvSpPr>
          <p:nvPr>
            <p:ph type="subTitle" idx="1"/>
          </p:nvPr>
        </p:nvSpPr>
        <p:spPr>
          <a:xfrm>
            <a:off x="1371600" y="3886200"/>
            <a:ext cx="6400800" cy="2495128"/>
          </a:xfrm>
        </p:spPr>
        <p:txBody>
          <a:bodyPr/>
          <a:lstStyle/>
          <a:p>
            <a:pPr>
              <a:defRPr/>
            </a:pPr>
            <a:endParaRPr lang="en-US" altLang="zh-TW" dirty="0"/>
          </a:p>
          <a:p>
            <a:pPr>
              <a:defRPr/>
            </a:pPr>
            <a:r>
              <a:rPr lang="zh-TW" altLang="en-US" sz="4800" b="1" dirty="0">
                <a:latin typeface="微軟正黑體" panose="020B0604030504040204" pitchFamily="34" charset="-120"/>
                <a:ea typeface="微軟正黑體" panose="020B0604030504040204" pitchFamily="34" charset="-120"/>
              </a:rPr>
              <a:t>講師：李秉儒</a:t>
            </a:r>
            <a:endParaRPr lang="en-US" altLang="zh-TW" sz="4800" b="1" dirty="0">
              <a:latin typeface="微軟正黑體" panose="020B0604030504040204" pitchFamily="34" charset="-120"/>
              <a:ea typeface="微軟正黑體" panose="020B0604030504040204" pitchFamily="34" charset="-120"/>
            </a:endParaRPr>
          </a:p>
          <a:p>
            <a:pPr>
              <a:defRPr/>
            </a:pPr>
            <a:r>
              <a:rPr lang="en-US" altLang="zh-TW" sz="3200" b="1" dirty="0">
                <a:latin typeface="微軟正黑體" panose="020B0604030504040204" pitchFamily="34" charset="-120"/>
                <a:ea typeface="微軟正黑體" panose="020B0604030504040204" pitchFamily="34" charset="-120"/>
              </a:rPr>
              <a:t>incubator57@gmail.com</a:t>
            </a:r>
            <a:endParaRPr lang="zh-TW" altLang="en-US" sz="3200" b="1" dirty="0">
              <a:latin typeface="微軟正黑體" panose="020B0604030504040204" pitchFamily="34" charset="-120"/>
              <a:ea typeface="微軟正黑體" panose="020B0604030504040204" pitchFamily="34" charset="-120"/>
            </a:endParaRPr>
          </a:p>
        </p:txBody>
      </p:sp>
      <p:sp>
        <p:nvSpPr>
          <p:cNvPr id="2" name="矩形 1"/>
          <p:cNvSpPr/>
          <p:nvPr/>
        </p:nvSpPr>
        <p:spPr>
          <a:xfrm>
            <a:off x="3855260" y="13149"/>
            <a:ext cx="5288740" cy="646331"/>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主辦單位：勞動部勞動力發展署桃竹苗分署</a:t>
            </a:r>
          </a:p>
          <a:p>
            <a:r>
              <a:rPr lang="zh-TW" altLang="en-US" dirty="0">
                <a:latin typeface="微軟正黑體" panose="020B0604030504040204" pitchFamily="34" charset="-120"/>
                <a:ea typeface="微軟正黑體" panose="020B0604030504040204" pitchFamily="34" charset="-120"/>
              </a:rPr>
              <a:t>承辦單位：富登國際行銷有限公司</a:t>
            </a:r>
          </a:p>
        </p:txBody>
      </p:sp>
      <p:sp>
        <p:nvSpPr>
          <p:cNvPr id="4" name="投影片編號版面配置區 3"/>
          <p:cNvSpPr>
            <a:spLocks noGrp="1"/>
          </p:cNvSpPr>
          <p:nvPr>
            <p:ph type="sldNum" sz="quarter" idx="10"/>
          </p:nvPr>
        </p:nvSpPr>
        <p:spPr/>
        <p:txBody>
          <a:bodyPr/>
          <a:lstStyle/>
          <a:p>
            <a:pPr>
              <a:defRPr/>
            </a:pPr>
            <a:fld id="{BF7A5DAD-EC2B-497C-BE6C-DE3DCE85A76F}" type="slidenum">
              <a:rPr lang="en-US" altLang="zh-TW" smtClean="0">
                <a:solidFill>
                  <a:srgbClr val="000000"/>
                </a:solidFill>
              </a:rPr>
              <a:pPr>
                <a:defRPr/>
              </a:pPr>
              <a:t>1</a:t>
            </a:fld>
            <a:endParaRPr lang="en-US" altLang="zh-TW">
              <a:solidFill>
                <a:srgbClr val="000000"/>
              </a:solidFill>
            </a:endParaRPr>
          </a:p>
        </p:txBody>
      </p:sp>
    </p:spTree>
    <p:extLst>
      <p:ext uri="{BB962C8B-B14F-4D97-AF65-F5344CB8AC3E}">
        <p14:creationId xmlns:p14="http://schemas.microsoft.com/office/powerpoint/2010/main" val="790094239"/>
      </p:ext>
    </p:extLst>
  </p:cSld>
  <p:clrMapOvr>
    <a:masterClrMapping/>
  </p:clrMapOvr>
  <p:transition>
    <p:strip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企業資金來源與規畫重點</a:t>
            </a:r>
          </a:p>
        </p:txBody>
      </p:sp>
      <p:sp>
        <p:nvSpPr>
          <p:cNvPr id="3" name="內容版面配置區 2"/>
          <p:cNvSpPr>
            <a:spLocks noGrp="1"/>
          </p:cNvSpPr>
          <p:nvPr>
            <p:ph idx="1"/>
          </p:nvPr>
        </p:nvSpPr>
        <p:spPr>
          <a:xfrm>
            <a:off x="533400" y="1268413"/>
            <a:ext cx="7999040" cy="5180012"/>
          </a:xfrm>
        </p:spPr>
        <p:txBody>
          <a:bodyPr/>
          <a:lstStyle/>
          <a:p>
            <a:r>
              <a:rPr lang="zh-TW" altLang="en-US" sz="2800" dirty="0">
                <a:latin typeface="微軟正黑體" panose="020B0604030504040204" pitchFamily="34" charset="-120"/>
                <a:ea typeface="微軟正黑體" panose="020B0604030504040204" pitchFamily="34" charset="-120"/>
              </a:rPr>
              <a:t>資金需求估算</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營運週轉金以</a:t>
            </a:r>
            <a:r>
              <a:rPr lang="zh-TW" altLang="en-US" sz="2800" dirty="0">
                <a:solidFill>
                  <a:srgbClr val="FF0000"/>
                </a:solidFill>
                <a:latin typeface="微軟正黑體" panose="020B0604030504040204" pitchFamily="34" charset="-120"/>
                <a:ea typeface="微軟正黑體" panose="020B0604030504040204" pitchFamily="34" charset="-120"/>
              </a:rPr>
              <a:t>分階段籌措</a:t>
            </a:r>
            <a:r>
              <a:rPr lang="zh-TW" altLang="en-US" sz="2800" dirty="0">
                <a:latin typeface="微軟正黑體" panose="020B0604030504040204" pitchFamily="34" charset="-120"/>
                <a:ea typeface="微軟正黑體" panose="020B0604030504040204" pitchFamily="34" charset="-120"/>
              </a:rPr>
              <a:t>為原則</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資本性支出以達到一定產能所需資金來估算</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資金用途</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需求用途明確、具體，如研發新產品、購置機具設備、周轉金、合約、訂單、展店</a:t>
            </a:r>
          </a:p>
        </p:txBody>
      </p:sp>
      <p:sp>
        <p:nvSpPr>
          <p:cNvPr id="5" name="投影片編號版面配置區 4"/>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10</a:t>
            </a:fld>
            <a:endParaRPr lang="en-US" altLang="zh-TW" dirty="0">
              <a:solidFill>
                <a:srgbClr val="000000"/>
              </a:solidFill>
            </a:endParaRPr>
          </a:p>
        </p:txBody>
      </p:sp>
    </p:spTree>
    <p:extLst>
      <p:ext uri="{BB962C8B-B14F-4D97-AF65-F5344CB8AC3E}">
        <p14:creationId xmlns:p14="http://schemas.microsoft.com/office/powerpoint/2010/main" val="1923814169"/>
      </p:ext>
    </p:extLst>
  </p:cSld>
  <p:clrMapOvr>
    <a:masterClrMapping/>
  </p:clrMapOvr>
  <p:transition>
    <p:strip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533400" y="1268413"/>
            <a:ext cx="7999040" cy="5180012"/>
          </a:xfrm>
        </p:spPr>
        <p:txBody>
          <a:bodyPr/>
          <a:lstStyle/>
          <a:p>
            <a:r>
              <a:rPr lang="zh-CN" altLang="en-US" sz="2800" dirty="0">
                <a:latin typeface="微軟正黑體" panose="020B0604030504040204" pitchFamily="34" charset="-120"/>
                <a:ea typeface="微軟正黑體" panose="020B0604030504040204" pitchFamily="34" charset="-120"/>
              </a:rPr>
              <a:t>在創業之前，千萬不要盲目。</a:t>
            </a:r>
            <a:endParaRPr lang="en-US" altLang="zh-CN" sz="2800" dirty="0">
              <a:latin typeface="微軟正黑體" panose="020B0604030504040204" pitchFamily="34" charset="-120"/>
              <a:ea typeface="微軟正黑體" panose="020B0604030504040204" pitchFamily="34" charset="-120"/>
            </a:endParaRPr>
          </a:p>
          <a:p>
            <a:r>
              <a:rPr lang="zh-CN" altLang="en-US" sz="2800" dirty="0">
                <a:latin typeface="微軟正黑體" panose="020B0604030504040204" pitchFamily="34" charset="-120"/>
                <a:ea typeface="微軟正黑體" panose="020B0604030504040204" pitchFamily="34" charset="-120"/>
              </a:rPr>
              <a:t>要在瞭解了個人的性格特徵、興趣，清楚手頭資金的情況下，進一步考慮所開設的店面要經營什麼品種、需要什麼樣的條件等，並將所經營品種的發展潛力進行評估後，再決定是否進行投資。</a:t>
            </a:r>
            <a:endParaRPr lang="zh-TW" altLang="en-US" sz="28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11</a:t>
            </a:fld>
            <a:endParaRPr lang="en-US" altLang="zh-TW" dirty="0">
              <a:solidFill>
                <a:srgbClr val="000000"/>
              </a:solidFill>
            </a:endParaRPr>
          </a:p>
        </p:txBody>
      </p:sp>
    </p:spTree>
    <p:extLst>
      <p:ext uri="{BB962C8B-B14F-4D97-AF65-F5344CB8AC3E}">
        <p14:creationId xmlns:p14="http://schemas.microsoft.com/office/powerpoint/2010/main" val="10694745"/>
      </p:ext>
    </p:extLst>
  </p:cSld>
  <p:clrMapOvr>
    <a:masterClrMapping/>
  </p:clrMapOvr>
  <p:transition>
    <p:strip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533400" y="1052736"/>
            <a:ext cx="8287072" cy="5180012"/>
          </a:xfrm>
        </p:spPr>
        <p:txBody>
          <a:bodyPr/>
          <a:lstStyle/>
          <a:p>
            <a:r>
              <a:rPr lang="zh-CN" altLang="en-US" sz="2800" dirty="0">
                <a:latin typeface="微軟正黑體" panose="020B0604030504040204" pitchFamily="34" charset="-120"/>
                <a:ea typeface="微軟正黑體" panose="020B0604030504040204" pitchFamily="34" charset="-120"/>
              </a:rPr>
              <a:t>在創業之前，應該考慮好以下問題：</a:t>
            </a:r>
            <a:endParaRPr lang="en-US" altLang="zh-CN"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a:t>
            </a:r>
            <a:r>
              <a:rPr lang="zh-CN" altLang="en-US" sz="2800" dirty="0">
                <a:latin typeface="微軟正黑體" panose="020B0604030504040204" pitchFamily="34" charset="-120"/>
                <a:ea typeface="微軟正黑體" panose="020B0604030504040204" pitchFamily="34" charset="-120"/>
              </a:rPr>
              <a:t>（</a:t>
            </a:r>
            <a:r>
              <a:rPr lang="en-US" altLang="zh-CN" sz="2800" dirty="0">
                <a:latin typeface="微軟正黑體" panose="020B0604030504040204" pitchFamily="34" charset="-120"/>
                <a:ea typeface="微軟正黑體" panose="020B0604030504040204" pitchFamily="34" charset="-120"/>
              </a:rPr>
              <a:t>1</a:t>
            </a:r>
            <a:r>
              <a:rPr lang="zh-CN" altLang="en-US" sz="2800" dirty="0">
                <a:latin typeface="微軟正黑體" panose="020B0604030504040204" pitchFamily="34" charset="-120"/>
                <a:ea typeface="微軟正黑體" panose="020B0604030504040204" pitchFamily="34" charset="-120"/>
              </a:rPr>
              <a:t>）如果創業失敗，對家庭會產生什麼樣的影</a:t>
            </a:r>
            <a:r>
              <a:rPr lang="zh-TW" altLang="en-US" sz="2800" dirty="0">
                <a:latin typeface="微軟正黑體" panose="020B0604030504040204" pitchFamily="34" charset="-120"/>
                <a:ea typeface="微軟正黑體" panose="020B0604030504040204" pitchFamily="34" charset="-120"/>
              </a:rPr>
              <a:t>響</a:t>
            </a:r>
            <a:endParaRPr lang="en-US" altLang="zh-CN"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a:t>
            </a:r>
            <a:r>
              <a:rPr lang="zh-CN" altLang="en-US" sz="2800" dirty="0">
                <a:latin typeface="微軟正黑體" panose="020B0604030504040204" pitchFamily="34" charset="-120"/>
                <a:ea typeface="微軟正黑體" panose="020B0604030504040204" pitchFamily="34" charset="-120"/>
              </a:rPr>
              <a:t>（</a:t>
            </a:r>
            <a:r>
              <a:rPr lang="en-US" altLang="zh-CN" sz="2800" dirty="0">
                <a:latin typeface="微軟正黑體" panose="020B0604030504040204" pitchFamily="34" charset="-120"/>
                <a:ea typeface="微軟正黑體" panose="020B0604030504040204" pitchFamily="34" charset="-120"/>
              </a:rPr>
              <a:t>2</a:t>
            </a:r>
            <a:r>
              <a:rPr lang="zh-CN" altLang="en-US" sz="2800" dirty="0">
                <a:latin typeface="微軟正黑體" panose="020B0604030504040204" pitchFamily="34" charset="-120"/>
                <a:ea typeface="微軟正黑體" panose="020B0604030504040204" pitchFamily="34" charset="-120"/>
              </a:rPr>
              <a:t>）如果最重要的員工或是合夥人走了，你是否還能繼續幹下去</a:t>
            </a:r>
            <a:endParaRPr lang="en-US" altLang="zh-CN"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a:t>
            </a:r>
            <a:r>
              <a:rPr lang="zh-CN" altLang="en-US" sz="2800" dirty="0">
                <a:latin typeface="微軟正黑體" panose="020B0604030504040204" pitchFamily="34" charset="-120"/>
                <a:ea typeface="微軟正黑體" panose="020B0604030504040204" pitchFamily="34" charset="-120"/>
              </a:rPr>
              <a:t>（</a:t>
            </a:r>
            <a:r>
              <a:rPr lang="en-US" altLang="zh-CN" sz="2800" dirty="0">
                <a:latin typeface="微軟正黑體" panose="020B0604030504040204" pitchFamily="34" charset="-120"/>
                <a:ea typeface="微軟正黑體" panose="020B0604030504040204" pitchFamily="34" charset="-120"/>
              </a:rPr>
              <a:t>3</a:t>
            </a:r>
            <a:r>
              <a:rPr lang="zh-CN" altLang="en-US" sz="2800" dirty="0">
                <a:latin typeface="微軟正黑體" panose="020B0604030504040204" pitchFamily="34" charset="-120"/>
                <a:ea typeface="微軟正黑體" panose="020B0604030504040204" pitchFamily="34" charset="-120"/>
              </a:rPr>
              <a:t>）如果在資金和市場方面出現了問題，你會採取哪些方法來應對</a:t>
            </a:r>
            <a:endParaRPr lang="en-US" altLang="zh-CN"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a:t>
            </a:r>
            <a:r>
              <a:rPr lang="zh-CN" altLang="en-US" sz="2800" dirty="0">
                <a:latin typeface="微軟正黑體" panose="020B0604030504040204" pitchFamily="34" charset="-120"/>
                <a:ea typeface="微軟正黑體" panose="020B0604030504040204" pitchFamily="34" charset="-120"/>
              </a:rPr>
              <a:t>（</a:t>
            </a:r>
            <a:r>
              <a:rPr lang="en-US" altLang="zh-CN" sz="2800" dirty="0">
                <a:latin typeface="微軟正黑體" panose="020B0604030504040204" pitchFamily="34" charset="-120"/>
                <a:ea typeface="微軟正黑體" panose="020B0604030504040204" pitchFamily="34" charset="-120"/>
              </a:rPr>
              <a:t>4</a:t>
            </a:r>
            <a:r>
              <a:rPr lang="zh-CN" altLang="en-US" sz="2800" dirty="0">
                <a:latin typeface="微軟正黑體" panose="020B0604030504040204" pitchFamily="34" charset="-120"/>
                <a:ea typeface="微軟正黑體" panose="020B0604030504040204" pitchFamily="34" charset="-120"/>
              </a:rPr>
              <a:t>）在困難的時候，自己的親人是否能支持你、鼓勵你，至少不會拖你的後腿</a:t>
            </a:r>
            <a:endParaRPr lang="en-US" altLang="zh-CN"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a:t>
            </a:r>
            <a:r>
              <a:rPr lang="zh-CN" altLang="en-US" sz="2800" dirty="0">
                <a:latin typeface="微軟正黑體" panose="020B0604030504040204" pitchFamily="34" charset="-120"/>
                <a:ea typeface="微軟正黑體" panose="020B0604030504040204" pitchFamily="34" charset="-120"/>
              </a:rPr>
              <a:t>（</a:t>
            </a:r>
            <a:r>
              <a:rPr lang="en-US" altLang="zh-CN" sz="2800" dirty="0">
                <a:latin typeface="微軟正黑體" panose="020B0604030504040204" pitchFamily="34" charset="-120"/>
                <a:ea typeface="微軟正黑體" panose="020B0604030504040204" pitchFamily="34" charset="-120"/>
              </a:rPr>
              <a:t>5</a:t>
            </a:r>
            <a:r>
              <a:rPr lang="zh-CN" altLang="en-US" sz="2800" dirty="0">
                <a:latin typeface="微軟正黑體" panose="020B0604030504040204" pitchFamily="34" charset="-120"/>
                <a:ea typeface="微軟正黑體" panose="020B0604030504040204" pitchFamily="34" charset="-120"/>
              </a:rPr>
              <a:t>）如果不順利，一定要做好計畫。考慮好自己能賠多少錢，最多可能會賠多少錢。</a:t>
            </a:r>
            <a:endParaRPr lang="zh-TW" altLang="en-US" sz="28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12</a:t>
            </a:fld>
            <a:endParaRPr lang="en-US" altLang="zh-TW" dirty="0">
              <a:solidFill>
                <a:srgbClr val="000000"/>
              </a:solidFill>
            </a:endParaRPr>
          </a:p>
        </p:txBody>
      </p:sp>
    </p:spTree>
    <p:extLst>
      <p:ext uri="{BB962C8B-B14F-4D97-AF65-F5344CB8AC3E}">
        <p14:creationId xmlns:p14="http://schemas.microsoft.com/office/powerpoint/2010/main" val="4212062348"/>
      </p:ext>
    </p:extLst>
  </p:cSld>
  <p:clrMapOvr>
    <a:masterClrMapping/>
  </p:clrMapOvr>
  <p:transition>
    <p:strip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683568" y="539311"/>
          <a:ext cx="7992888" cy="6318689"/>
        </p:xfrm>
        <a:graphic>
          <a:graphicData uri="http://schemas.openxmlformats.org/drawingml/2006/table">
            <a:tbl>
              <a:tblPr/>
              <a:tblGrid>
                <a:gridCol w="864096">
                  <a:extLst>
                    <a:ext uri="{9D8B030D-6E8A-4147-A177-3AD203B41FA5}">
                      <a16:colId xmlns:a16="http://schemas.microsoft.com/office/drawing/2014/main" val="20000"/>
                    </a:ext>
                  </a:extLst>
                </a:gridCol>
                <a:gridCol w="1884873">
                  <a:extLst>
                    <a:ext uri="{9D8B030D-6E8A-4147-A177-3AD203B41FA5}">
                      <a16:colId xmlns:a16="http://schemas.microsoft.com/office/drawing/2014/main" val="20001"/>
                    </a:ext>
                  </a:extLst>
                </a:gridCol>
                <a:gridCol w="1499503">
                  <a:extLst>
                    <a:ext uri="{9D8B030D-6E8A-4147-A177-3AD203B41FA5}">
                      <a16:colId xmlns:a16="http://schemas.microsoft.com/office/drawing/2014/main" val="1804528690"/>
                    </a:ext>
                  </a:extLst>
                </a:gridCol>
                <a:gridCol w="3744416">
                  <a:extLst>
                    <a:ext uri="{9D8B030D-6E8A-4147-A177-3AD203B41FA5}">
                      <a16:colId xmlns:a16="http://schemas.microsoft.com/office/drawing/2014/main" val="20003"/>
                    </a:ext>
                  </a:extLst>
                </a:gridCol>
              </a:tblGrid>
              <a:tr h="293195">
                <a:tc>
                  <a:txBody>
                    <a:bodyPr/>
                    <a:lstStyle/>
                    <a:p>
                      <a:pPr marL="0" marR="0" lvl="0" indent="0" algn="ctr" defTabSz="914400" rtl="0" eaLnBrk="1" fontAlgn="base" latinLnBrk="0" hangingPunct="1">
                        <a:lnSpc>
                          <a:spcPct val="100000"/>
                        </a:lnSpc>
                        <a:spcBef>
                          <a:spcPts val="363"/>
                        </a:spcBef>
                        <a:spcAft>
                          <a:spcPct val="0"/>
                        </a:spcAft>
                        <a:buClrTx/>
                        <a:buSzTx/>
                        <a:buFontTx/>
                        <a:buNone/>
                        <a:tabLst/>
                      </a:pPr>
                      <a:r>
                        <a:rPr kumimoji="1" lang="zh-TW" altLang="zh-TW" sz="13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主辦單位</a:t>
                      </a:r>
                      <a:endParaRPr kumimoji="0" lang="zh-TW" altLang="zh-TW" sz="13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27334" marR="27334" marT="21555" marB="215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gridSpan="2">
                  <a:txBody>
                    <a:bodyPr/>
                    <a:lstStyle/>
                    <a:p>
                      <a:pPr marL="0" marR="0" lvl="0" indent="0" algn="ctr" defTabSz="914400" rtl="0" eaLnBrk="1" fontAlgn="base" latinLnBrk="0" hangingPunct="1">
                        <a:lnSpc>
                          <a:spcPct val="100000"/>
                        </a:lnSpc>
                        <a:spcBef>
                          <a:spcPts val="363"/>
                        </a:spcBef>
                        <a:spcAft>
                          <a:spcPct val="0"/>
                        </a:spcAft>
                        <a:buClrTx/>
                        <a:buSzTx/>
                        <a:buFontTx/>
                        <a:buNone/>
                        <a:tabLst/>
                      </a:pPr>
                      <a:r>
                        <a:rPr kumimoji="1"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勞動部勞動力發展署</a:t>
                      </a:r>
                      <a:endParaRPr kumimoji="0" lang="zh-TW" altLang="zh-TW" sz="16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27334" marR="27334" marT="21555" marB="215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ts val="363"/>
                        </a:spcBef>
                        <a:spcAft>
                          <a:spcPct val="0"/>
                        </a:spcAft>
                        <a:buClrTx/>
                        <a:buSzTx/>
                        <a:buFontTx/>
                        <a:buNone/>
                        <a:tabLst/>
                      </a:pPr>
                      <a:r>
                        <a:rPr kumimoji="1" lang="zh-TW" altLang="en-US"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經濟部中小及新創企業署</a:t>
                      </a:r>
                      <a:endParaRPr kumimoji="0" lang="zh-TW" altLang="zh-TW" sz="16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27334" marR="27334" marT="21555" marB="215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588889">
                <a:tc>
                  <a:txBody>
                    <a:bodyPr/>
                    <a:lstStyle/>
                    <a:p>
                      <a:pPr marL="0" marR="0" lvl="0" indent="0" algn="ctr" defTabSz="914400" rtl="0" eaLnBrk="1" fontAlgn="base" latinLnBrk="0" hangingPunct="1">
                        <a:lnSpc>
                          <a:spcPct val="100000"/>
                        </a:lnSpc>
                        <a:spcBef>
                          <a:spcPts val="313"/>
                        </a:spcBef>
                        <a:spcAft>
                          <a:spcPct val="0"/>
                        </a:spcAft>
                        <a:buClrTx/>
                        <a:buSzTx/>
                        <a:buFontTx/>
                        <a:buNone/>
                        <a:tabLst/>
                      </a:pPr>
                      <a:r>
                        <a:rPr kumimoji="1"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名</a:t>
                      </a:r>
                      <a:r>
                        <a:rPr kumimoji="1" lang="en-US"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     </a:t>
                      </a:r>
                      <a:r>
                        <a:rPr kumimoji="1"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稱</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tc>
                  <a:txBody>
                    <a:bodyPr/>
                    <a:lstStyle/>
                    <a:p>
                      <a:pPr marL="0" marR="0" lvl="0" indent="0" algn="ctr" defTabSz="914400" rtl="0" eaLnBrk="1" fontAlgn="base" latinLnBrk="0" hangingPunct="1">
                        <a:lnSpc>
                          <a:spcPct val="100000"/>
                        </a:lnSpc>
                        <a:spcBef>
                          <a:spcPts val="313"/>
                        </a:spcBef>
                        <a:spcAft>
                          <a:spcPct val="0"/>
                        </a:spcAft>
                        <a:buClrTx/>
                        <a:buSzTx/>
                        <a:buFontTx/>
                        <a:buNone/>
                        <a:tabLst/>
                      </a:pPr>
                      <a:r>
                        <a:rPr kumimoji="0" lang="zh-TW" altLang="zh-TW" sz="16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微型創</a:t>
                      </a:r>
                      <a:r>
                        <a:rPr kumimoji="1" lang="zh-TW" altLang="zh-TW" sz="16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業鳯凰 </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就業保險失業者創業貸款</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tc>
                  <a:txBody>
                    <a:bodyPr/>
                    <a:lstStyle/>
                    <a:p>
                      <a:pPr marL="0" marR="0" lvl="0" indent="0" algn="ctr" defTabSz="914400" rtl="0" eaLnBrk="1" fontAlgn="base" latinLnBrk="0" hangingPunct="1">
                        <a:lnSpc>
                          <a:spcPct val="100000"/>
                        </a:lnSpc>
                        <a:spcBef>
                          <a:spcPts val="313"/>
                        </a:spcBef>
                        <a:spcAft>
                          <a:spcPct val="0"/>
                        </a:spcAft>
                        <a:buClrTx/>
                        <a:buSzTx/>
                        <a:buFontTx/>
                        <a:buNone/>
                        <a:tabLst/>
                      </a:pPr>
                      <a:r>
                        <a:rPr kumimoji="0" lang="zh-TW"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青年創業</a:t>
                      </a:r>
                      <a:r>
                        <a:rPr kumimoji="1" lang="zh-TW"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貸款</a:t>
                      </a:r>
                      <a:r>
                        <a:rPr kumimoji="1" lang="en-US" altLang="zh-TW" sz="105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(114</a:t>
                      </a:r>
                      <a:r>
                        <a:rPr kumimoji="1" lang="zh-TW" altLang="en-US" sz="105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年</a:t>
                      </a:r>
                      <a:r>
                        <a:rPr kumimoji="1" lang="en-US" altLang="zh-TW" sz="105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7</a:t>
                      </a:r>
                      <a:r>
                        <a:rPr kumimoji="1" lang="zh-TW" altLang="en-US" sz="105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月</a:t>
                      </a:r>
                      <a:r>
                        <a:rPr kumimoji="1" lang="en-US" altLang="zh-TW" sz="105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05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日生效</a:t>
                      </a:r>
                      <a:r>
                        <a:rPr kumimoji="1" lang="en-US" altLang="zh-TW" sz="105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zh-TW" sz="16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extLst>
                  <a:ext uri="{0D108BD9-81ED-4DB2-BD59-A6C34878D82A}">
                    <a16:rowId xmlns:a16="http://schemas.microsoft.com/office/drawing/2014/main" val="10001"/>
                  </a:ext>
                </a:extLst>
              </a:tr>
              <a:tr h="1163968">
                <a:tc rowSpan="2">
                  <a:txBody>
                    <a:bodyPr/>
                    <a:lstStyle/>
                    <a:p>
                      <a:pPr marL="0" marR="0" lvl="0" indent="0" algn="ctr" defTabSz="914400" rtl="0" eaLnBrk="1" fontAlgn="base" latinLnBrk="0" hangingPunct="1">
                        <a:lnSpc>
                          <a:spcPct val="100000"/>
                        </a:lnSpc>
                        <a:spcBef>
                          <a:spcPts val="313"/>
                        </a:spcBef>
                        <a:spcAft>
                          <a:spcPct val="0"/>
                        </a:spcAft>
                        <a:buClrTx/>
                        <a:buSzTx/>
                        <a:buFontTx/>
                        <a:buNone/>
                        <a:tabLst/>
                      </a:pPr>
                      <a:r>
                        <a:rPr kumimoji="1"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對</a:t>
                      </a:r>
                      <a:r>
                        <a:rPr kumimoji="1" lang="en-US"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    </a:t>
                      </a:r>
                      <a:r>
                        <a:rPr kumimoji="1"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象</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a:txBody>
                    <a:bodyPr/>
                    <a:lstStyle/>
                    <a:p>
                      <a:pPr marL="0" marR="0" lvl="0" indent="0" algn="l" defTabSz="914400" rtl="0" eaLnBrk="1" fontAlgn="base" latinLnBrk="0" hangingPunct="1">
                        <a:lnSpc>
                          <a:spcPct val="100000"/>
                        </a:lnSpc>
                        <a:spcBef>
                          <a:spcPts val="313"/>
                        </a:spcBef>
                        <a:spcAft>
                          <a:spcPct val="0"/>
                        </a:spcAft>
                        <a:buClrTx/>
                        <a:buSzTx/>
                        <a:buFontTx/>
                        <a:buNone/>
                        <a:tabLst/>
                      </a:pP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未滿四十五歲之成年女性</a:t>
                      </a:r>
                      <a:endPar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2.45-65</a:t>
                      </a: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歲中高齡國民</a:t>
                      </a:r>
                      <a:endPar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a:t>
                      </a:r>
                      <a:r>
                        <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六十五歲以下</a:t>
                      </a:r>
                      <a:r>
                        <a:rPr kumimoji="0"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離島</a:t>
                      </a:r>
                      <a:r>
                        <a:rPr kumimoji="0"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4.</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所經營事業員工數未滿</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5</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人</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不含負責人</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1.15</a:t>
                      </a:r>
                      <a:r>
                        <a:rPr kumimoji="1"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歲以上</a:t>
                      </a: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65</a:t>
                      </a:r>
                      <a:r>
                        <a:rPr kumimoji="1"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歲以下</a:t>
                      </a:r>
                      <a:endPar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2.92</a:t>
                      </a:r>
                      <a:r>
                        <a:rPr kumimoji="1"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年以後曾投保勞保</a:t>
                      </a:r>
                      <a:endPar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符合就業保險被保險人失業者身分</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rowSpan="2">
                  <a:txBody>
                    <a:bodyPr/>
                    <a:lstStyle/>
                    <a:p>
                      <a:pPr marL="0" marR="0" lvl="0" indent="0" algn="l" defTabSz="914400" rtl="0" eaLnBrk="1" fontAlgn="base" latinLnBrk="0" hangingPunct="1">
                        <a:lnSpc>
                          <a:spcPct val="100000"/>
                        </a:lnSpc>
                        <a:spcBef>
                          <a:spcPts val="313"/>
                        </a:spcBef>
                        <a:spcAft>
                          <a:spcPct val="0"/>
                        </a:spcAft>
                        <a:buClrTx/>
                        <a:buSzTx/>
                        <a:buFontTx/>
                        <a:buNone/>
                        <a:tabLst/>
                      </a:pP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中華民國國民在國內設有戶籍者。</a:t>
                      </a:r>
                      <a:endPar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ts val="313"/>
                        </a:spcBef>
                        <a:spcAft>
                          <a:spcPct val="0"/>
                        </a:spcAft>
                        <a:buClrTx/>
                        <a:buSzTx/>
                        <a:buFontTx/>
                        <a:buNone/>
                        <a:tabLst/>
                      </a:pP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年齡在</a:t>
                      </a: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18</a:t>
                      </a: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歲以上</a:t>
                      </a: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45</a:t>
                      </a: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歲以下，具有工作經驗或受過經政府認可之培訓單位相關訓練</a:t>
                      </a:r>
                      <a:r>
                        <a:rPr kumimoji="1"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至少</a:t>
                      </a: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20</a:t>
                      </a:r>
                      <a:r>
                        <a:rPr kumimoji="1"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小時</a:t>
                      </a: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者</a:t>
                      </a: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可網路授課</a:t>
                      </a: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ts val="313"/>
                        </a:spcBef>
                        <a:spcAft>
                          <a:spcPct val="0"/>
                        </a:spcAft>
                        <a:buClrTx/>
                        <a:buSzTx/>
                        <a:buFontTx/>
                        <a:buNone/>
                        <a:tabLst/>
                      </a:pPr>
                      <a:r>
                        <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依法辦理登記或立案之五年內事業。至於農牧業無須申辦登記者，可免檢送登記證件。</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extLst>
                  <a:ext uri="{0D108BD9-81ED-4DB2-BD59-A6C34878D82A}">
                    <a16:rowId xmlns:a16="http://schemas.microsoft.com/office/drawing/2014/main" val="10002"/>
                  </a:ext>
                </a:extLst>
              </a:tr>
              <a:tr h="416528">
                <a:tc v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曾參與創業研習課程</a:t>
                      </a: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取得</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18</a:t>
                      </a: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小時研習證書</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並經創業諮詢輔導。</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34426">
                <a:tc>
                  <a:txBody>
                    <a:bodyPr/>
                    <a:lstStyle/>
                    <a:p>
                      <a:pPr marL="0" marR="0" lvl="0" indent="0" algn="ctr" defTabSz="914400" rtl="0" eaLnBrk="1" fontAlgn="base" latinLnBrk="0" hangingPunct="1">
                        <a:lnSpc>
                          <a:spcPct val="100000"/>
                        </a:lnSpc>
                        <a:spcBef>
                          <a:spcPts val="313"/>
                        </a:spcBef>
                        <a:spcAft>
                          <a:spcPct val="0"/>
                        </a:spcAft>
                        <a:buClrTx/>
                        <a:buSzTx/>
                        <a:buFontTx/>
                        <a:buNone/>
                        <a:tabLst/>
                      </a:pPr>
                      <a:r>
                        <a:rPr kumimoji="1"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內</a:t>
                      </a:r>
                      <a:r>
                        <a:rPr kumimoji="1" lang="en-US"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    </a:t>
                      </a:r>
                      <a:r>
                        <a:rPr kumimoji="1"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容</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tc gridSpan="2">
                  <a:txBody>
                    <a:bodyPr/>
                    <a:lstStyle/>
                    <a:p>
                      <a:pPr marL="0" marR="0" lvl="0" indent="0" algn="l" defTabSz="914400" rtl="0" eaLnBrk="1" fontAlgn="base" latinLnBrk="0" hangingPunct="1">
                        <a:lnSpc>
                          <a:spcPct val="100000"/>
                        </a:lnSpc>
                        <a:spcBef>
                          <a:spcPts val="313"/>
                        </a:spcBef>
                        <a:spcAft>
                          <a:spcPct val="0"/>
                        </a:spcAft>
                        <a:buClrTx/>
                        <a:buSzTx/>
                        <a:buFontTx/>
                        <a:buNone/>
                        <a:tabLst/>
                      </a:pP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創業課程、諮詢輔導、貸款融資、利息補貼、</a:t>
                      </a:r>
                      <a:endParaRPr kumimoji="1"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ts val="313"/>
                        </a:spcBef>
                        <a:spcAft>
                          <a:spcPct val="0"/>
                        </a:spcAft>
                        <a:buClrTx/>
                        <a:buSzTx/>
                        <a:buFontTx/>
                        <a:buNone/>
                        <a:tabLst/>
                      </a:pP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行銷協助、楷模選拔 </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ts val="313"/>
                        </a:spcBef>
                        <a:spcAft>
                          <a:spcPct val="0"/>
                        </a:spcAft>
                        <a:buClrTx/>
                        <a:buSzTx/>
                        <a:buFontTx/>
                        <a:buNone/>
                        <a:tabLst/>
                      </a:pPr>
                      <a:r>
                        <a:rPr kumimoji="1"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創業課程、諮詢輔導、貸款融資、利息補貼、</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extLst>
                  <a:ext uri="{0D108BD9-81ED-4DB2-BD59-A6C34878D82A}">
                    <a16:rowId xmlns:a16="http://schemas.microsoft.com/office/drawing/2014/main" val="10004"/>
                  </a:ext>
                </a:extLst>
              </a:tr>
              <a:tr h="4476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貸款屬性</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創業後周轉金、增添機器設備資本支出</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創業後周轉金、增添機器設備資本支出</a:t>
                      </a:r>
                      <a:endParaRPr kumimoji="0" lang="zh-TW" altLang="zh-TW" sz="12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extLst>
                  <a:ext uri="{0D108BD9-81ED-4DB2-BD59-A6C34878D82A}">
                    <a16:rowId xmlns:a16="http://schemas.microsoft.com/office/drawing/2014/main" val="10005"/>
                  </a:ext>
                </a:extLst>
              </a:tr>
              <a:tr h="478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貸款額度 </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上限</a:t>
                      </a:r>
                      <a:r>
                        <a:rPr kumimoji="1" lang="en-US"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 </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商業登記：</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200</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萬 </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稅籍登記：</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50</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萬</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商業登記：</a:t>
                      </a:r>
                      <a:r>
                        <a:rPr kumimoji="0" lang="en-US" altLang="zh-TW" sz="12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200</a:t>
                      </a:r>
                      <a:r>
                        <a:rPr kumimoji="0" lang="zh-TW" altLang="en-US" sz="12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萬</a:t>
                      </a: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稅籍登記：</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50</a:t>
                      </a: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萬</a:t>
                      </a: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最高額度</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1800</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萬 </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須提供擔保品</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12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600</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+1200)</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extLst>
                  <a:ext uri="{0D108BD9-81ED-4DB2-BD59-A6C34878D82A}">
                    <a16:rowId xmlns:a16="http://schemas.microsoft.com/office/drawing/2014/main" val="10006"/>
                  </a:ext>
                </a:extLst>
              </a:tr>
              <a:tr h="986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300" b="1" i="0" u="none" strike="noStrike" cap="none" normalizeH="0" baseline="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利率</a:t>
                      </a:r>
                      <a:endParaRPr kumimoji="0" lang="zh-TW" altLang="zh-TW" sz="13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郵政儲金</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2</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a:t>
                      </a: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機動</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利率</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+0.575%(</a:t>
                      </a:r>
                      <a:r>
                        <a:rPr kumimoji="0" lang="zh-TW" altLang="en-US" sz="11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目前約</a:t>
                      </a:r>
                      <a:r>
                        <a:rPr kumimoji="0" lang="en-US" altLang="zh-TW" sz="11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2.295%</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zh-TW" sz="1200" b="1" i="0" u="sng"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前</a:t>
                      </a:r>
                      <a:r>
                        <a:rPr kumimoji="0" lang="en-US" altLang="zh-TW" sz="1200" b="1" i="0" u="sng"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2</a:t>
                      </a:r>
                      <a:r>
                        <a:rPr kumimoji="0" lang="zh-TW" altLang="zh-TW" sz="1200" b="1" i="0" u="sng"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年免息</a:t>
                      </a:r>
                      <a:endParaRPr kumimoji="0" lang="zh-TW" altLang="zh-TW" sz="12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zh-TW" sz="1200" b="1" i="0"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特定對象</a:t>
                      </a:r>
                      <a:r>
                        <a:rPr kumimoji="0" lang="en-US" altLang="zh-TW" sz="1200" b="1" i="0"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1.5%/</a:t>
                      </a:r>
                      <a:r>
                        <a:rPr kumimoji="0" lang="zh-TW" altLang="zh-TW" sz="1200" b="1" i="0"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前</a:t>
                      </a:r>
                      <a:r>
                        <a:rPr kumimoji="0" lang="en-US" altLang="zh-TW" sz="1200" b="1" i="0"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3</a:t>
                      </a:r>
                      <a:r>
                        <a:rPr kumimoji="0" lang="zh-TW" altLang="zh-TW" sz="1200" b="1" i="0"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年免息</a:t>
                      </a:r>
                      <a:r>
                        <a:rPr kumimoji="0" lang="zh-TW" altLang="zh-TW" sz="1200" b="1" i="1"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 </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1.5%</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zh-TW" sz="1200" b="1" i="0" u="sng"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前</a:t>
                      </a:r>
                      <a:r>
                        <a:rPr kumimoji="0" lang="en-US" altLang="zh-TW" sz="1200" b="1" i="0" u="sng"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3</a:t>
                      </a:r>
                      <a:r>
                        <a:rPr kumimoji="0" lang="zh-TW" altLang="zh-TW" sz="1200" b="1" i="0" u="sng"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年免息</a:t>
                      </a:r>
                      <a:r>
                        <a:rPr kumimoji="0" lang="en-US" altLang="zh-TW" sz="1200" b="1" i="0"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1200" b="1" i="1" u="sng"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 </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郵政儲金</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2</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a:t>
                      </a: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機動</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利率</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+0.575%(</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目前約</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2.295%) </a:t>
                      </a: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extLst>
                  <a:ext uri="{0D108BD9-81ED-4DB2-BD59-A6C34878D82A}">
                    <a16:rowId xmlns:a16="http://schemas.microsoft.com/office/drawing/2014/main" val="10007"/>
                  </a:ext>
                </a:extLst>
              </a:tr>
              <a:tr h="9022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還款年限</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含寬限期</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1</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再次申請增貸二次</a:t>
                      </a:r>
                      <a:endParaRPr kumimoji="0" lang="en-US" altLang="zh-TW" sz="12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貸款人需自行負擔</a:t>
                      </a:r>
                      <a:r>
                        <a:rPr kumimoji="0" lang="en-US" altLang="zh-TW" sz="12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0.375</a:t>
                      </a:r>
                      <a:r>
                        <a:rPr kumimoji="0" lang="zh-TW" altLang="en-US" sz="12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％信用保證手續費</a:t>
                      </a:r>
                      <a:endParaRPr kumimoji="0" lang="zh-TW" altLang="zh-TW" sz="12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周轉金：</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6</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年，含寬限期</a:t>
                      </a:r>
                      <a:r>
                        <a:rPr kumimoji="0" lang="en-US" altLang="zh-TW" sz="12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2</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a:t>
                      </a:r>
                      <a:endPar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廠房、營業場所及設施資本支出：</a:t>
                      </a:r>
                      <a:r>
                        <a:rPr kumimoji="0" lang="en-US" altLang="zh-TW" sz="12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20</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年，含寬限期</a:t>
                      </a:r>
                      <a:r>
                        <a:rPr kumimoji="0" lang="en-US" altLang="zh-TW" sz="12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5</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a:t>
                      </a:r>
                      <a:endPar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機器、設備與軟體資本支出：</a:t>
                      </a:r>
                      <a:r>
                        <a:rPr kumimoji="0" lang="en-US"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年，含寬限期</a:t>
                      </a:r>
                      <a:r>
                        <a:rPr kumimoji="0" lang="en-US" altLang="zh-TW" sz="12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3</a:t>
                      </a:r>
                      <a:r>
                        <a:rPr kumimoji="0" lang="zh-TW" altLang="zh-TW" sz="12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年。</a:t>
                      </a:r>
                      <a:endParaRPr kumimoji="0" lang="zh-TW"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7F6"/>
                    </a:solidFill>
                  </a:tcPr>
                </a:tc>
                <a:extLst>
                  <a:ext uri="{0D108BD9-81ED-4DB2-BD59-A6C34878D82A}">
                    <a16:rowId xmlns:a16="http://schemas.microsoft.com/office/drawing/2014/main" val="10008"/>
                  </a:ext>
                </a:extLst>
              </a:tr>
              <a:tr h="250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300" b="1"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rPr>
                        <a:t>送審單位</a:t>
                      </a:r>
                      <a:endParaRPr kumimoji="0" lang="zh-TW" altLang="zh-TW" sz="13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300" b="1"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rPr>
                        <a:t>向勞動部勞動發展署提出申請</a:t>
                      </a:r>
                      <a:r>
                        <a:rPr kumimoji="0" lang="en-US" altLang="zh-TW" sz="1300" b="1"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zh-TW" sz="1300" b="1"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rPr>
                        <a:t>家銀行</a:t>
                      </a:r>
                      <a:r>
                        <a:rPr kumimoji="0" lang="en-US" altLang="zh-TW" sz="1300" b="1"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rPr>
                        <a:t>) </a:t>
                      </a:r>
                      <a:endParaRPr kumimoji="0" lang="zh-TW" altLang="zh-TW" sz="13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3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rPr>
                        <a:t>向金融機構提出申請</a:t>
                      </a:r>
                      <a:r>
                        <a:rPr kumimoji="0" lang="en-US" altLang="zh-TW" sz="1300" b="1"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rPr>
                        <a:t>(19</a:t>
                      </a:r>
                      <a:r>
                        <a:rPr kumimoji="0" lang="zh-TW" altLang="zh-TW" sz="1300" b="1"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rPr>
                        <a:t>家</a:t>
                      </a:r>
                      <a:r>
                        <a:rPr kumimoji="0" lang="zh-TW" altLang="zh-TW" sz="13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rPr>
                        <a:t>銀行</a:t>
                      </a:r>
                      <a:r>
                        <a:rPr kumimoji="0" lang="en-US" altLang="zh-TW" sz="13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rPr>
                        <a:t>) </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9"/>
                  </a:ext>
                </a:extLst>
              </a:tr>
              <a:tr h="256071">
                <a:tc>
                  <a:txBody>
                    <a:bodyPr/>
                    <a:lstStyle/>
                    <a:p>
                      <a:pPr marL="0" marR="0" lvl="0" indent="0" algn="ctr" defTabSz="914400" rtl="0" eaLnBrk="1" fontAlgn="base" latinLnBrk="0" hangingPunct="1">
                        <a:lnSpc>
                          <a:spcPct val="100000"/>
                        </a:lnSpc>
                        <a:spcBef>
                          <a:spcPts val="313"/>
                        </a:spcBef>
                        <a:spcAft>
                          <a:spcPct val="0"/>
                        </a:spcAft>
                        <a:buClrTx/>
                        <a:buSzTx/>
                        <a:buFontTx/>
                        <a:buNone/>
                        <a:tabLst/>
                      </a:pPr>
                      <a:r>
                        <a:rPr kumimoji="1" lang="zh-TW"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聯絡電話</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gridSpan="2">
                  <a:txBody>
                    <a:bodyPr/>
                    <a:lstStyle/>
                    <a:p>
                      <a:pPr marL="0" marR="0" lvl="0" indent="0" algn="ctr" defTabSz="914400" rtl="0" eaLnBrk="1" fontAlgn="base" latinLnBrk="0" hangingPunct="1">
                        <a:lnSpc>
                          <a:spcPct val="100000"/>
                        </a:lnSpc>
                        <a:spcBef>
                          <a:spcPts val="313"/>
                        </a:spcBef>
                        <a:spcAft>
                          <a:spcPct val="0"/>
                        </a:spcAft>
                        <a:buClrTx/>
                        <a:buSzTx/>
                        <a:buFontTx/>
                        <a:buNone/>
                        <a:tabLst/>
                      </a:pPr>
                      <a:r>
                        <a:rPr kumimoji="0" lang="en-US"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0800-092-957</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ts val="313"/>
                        </a:spcBef>
                        <a:spcAft>
                          <a:spcPct val="0"/>
                        </a:spcAft>
                        <a:buClrTx/>
                        <a:buSzTx/>
                        <a:buFontTx/>
                        <a:buNone/>
                        <a:tabLst/>
                      </a:pPr>
                      <a:r>
                        <a:rPr kumimoji="0" lang="en-US" altLang="zh-TW" sz="1300" b="1" i="0" u="none" strike="noStrike" cap="none" normalizeH="0" baseline="0" dirty="0">
                          <a:ln>
                            <a:noFill/>
                          </a:ln>
                          <a:solidFill>
                            <a:srgbClr val="083763"/>
                          </a:solidFill>
                          <a:effectLst/>
                          <a:latin typeface="微軟正黑體" panose="020B0604030504040204" pitchFamily="34" charset="-120"/>
                          <a:ea typeface="微軟正黑體" panose="020B0604030504040204" pitchFamily="34" charset="-120"/>
                          <a:cs typeface="Times New Roman" pitchFamily="18" charset="0"/>
                        </a:rPr>
                        <a:t>0800-056-476</a:t>
                      </a:r>
                      <a:endParaRPr kumimoji="0" lang="zh-TW" altLang="zh-TW" sz="13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27754" marR="27754" marT="20948" marB="20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AFF"/>
                    </a:solidFill>
                  </a:tcPr>
                </a:tc>
                <a:extLst>
                  <a:ext uri="{0D108BD9-81ED-4DB2-BD59-A6C34878D82A}">
                    <a16:rowId xmlns:a16="http://schemas.microsoft.com/office/drawing/2014/main" val="10010"/>
                  </a:ext>
                </a:extLst>
              </a:tr>
            </a:tbl>
          </a:graphicData>
        </a:graphic>
      </p:graphicFrame>
      <p:sp>
        <p:nvSpPr>
          <p:cNvPr id="5" name="矩形 8"/>
          <p:cNvSpPr>
            <a:spLocks noChangeArrowheads="1"/>
          </p:cNvSpPr>
          <p:nvPr/>
        </p:nvSpPr>
        <p:spPr bwMode="auto">
          <a:xfrm>
            <a:off x="287524" y="0"/>
            <a:ext cx="4987263" cy="62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20000"/>
              </a:lnSpc>
              <a:spcBef>
                <a:spcPts val="575"/>
              </a:spcBef>
              <a:buClr>
                <a:schemeClr val="accent1"/>
              </a:buClr>
              <a:buSzPct val="85000"/>
              <a:defRPr/>
            </a:pPr>
            <a:r>
              <a:rPr lang="zh-TW" altLang="en-US" sz="3200" b="1" dirty="0">
                <a:solidFill>
                  <a:srgbClr val="FF0000"/>
                </a:solidFill>
                <a:latin typeface="微軟正黑體" panose="020B0604030504040204" pitchFamily="34" charset="-120"/>
                <a:ea typeface="微軟正黑體" panose="020B0604030504040204" pitchFamily="34" charset="-120"/>
              </a:rPr>
              <a:t>政府貸款資源概述</a:t>
            </a:r>
            <a:r>
              <a:rPr lang="en-US" altLang="zh-TW" sz="3200" b="1" dirty="0">
                <a:solidFill>
                  <a:srgbClr val="FF0000"/>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中央型</a:t>
            </a:r>
            <a:r>
              <a:rPr lang="en-US" altLang="zh-TW" sz="3200" b="1" dirty="0">
                <a:solidFill>
                  <a:srgbClr val="FF0000"/>
                </a:solidFill>
                <a:latin typeface="微軟正黑體" panose="020B0604030504040204" pitchFamily="34" charset="-120"/>
                <a:ea typeface="微軟正黑體" panose="020B0604030504040204" pitchFamily="34" charset="-120"/>
              </a:rPr>
              <a:t>)</a:t>
            </a:r>
            <a:endParaRPr kumimoji="0" lang="zh-TW" altLang="en-US" sz="2800" dirty="0">
              <a:solidFill>
                <a:srgbClr val="FF000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0"/>
          </p:nvPr>
        </p:nvSpPr>
        <p:spPr/>
        <p:txBody>
          <a:bodyPr/>
          <a:lstStyle/>
          <a:p>
            <a:pPr algn="r">
              <a:defRPr/>
            </a:pPr>
            <a:fld id="{FE0D3DA7-A300-4601-B79F-1093CC2D5831}" type="slidenum">
              <a:rPr lang="en-US" altLang="zh-TW" smtClean="0">
                <a:solidFill>
                  <a:srgbClr val="000000"/>
                </a:solidFill>
              </a:rPr>
              <a:pPr algn="r">
                <a:defRPr/>
              </a:pPr>
              <a:t>13</a:t>
            </a:fld>
            <a:endParaRPr lang="en-US" altLang="zh-TW" dirty="0">
              <a:solidFill>
                <a:srgbClr val="000000"/>
              </a:solidFill>
            </a:endParaRPr>
          </a:p>
        </p:txBody>
      </p:sp>
    </p:spTree>
    <p:extLst>
      <p:ext uri="{BB962C8B-B14F-4D97-AF65-F5344CB8AC3E}">
        <p14:creationId xmlns:p14="http://schemas.microsoft.com/office/powerpoint/2010/main" val="606376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42E832-2617-4F91-85A9-90262B4A275B}"/>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94F1EEA7-F75E-44CF-B26A-0D3580C9B615}"/>
              </a:ext>
            </a:extLst>
          </p:cNvPr>
          <p:cNvPicPr>
            <a:picLocks noGrp="1" noChangeAspect="1"/>
          </p:cNvPicPr>
          <p:nvPr>
            <p:ph idx="1"/>
          </p:nvPr>
        </p:nvPicPr>
        <p:blipFill>
          <a:blip r:embed="rId2"/>
          <a:stretch>
            <a:fillRect/>
          </a:stretch>
        </p:blipFill>
        <p:spPr>
          <a:xfrm>
            <a:off x="469771" y="836712"/>
            <a:ext cx="8204457" cy="5184576"/>
          </a:xfrm>
        </p:spPr>
      </p:pic>
      <p:sp>
        <p:nvSpPr>
          <p:cNvPr id="4" name="投影片編號版面配置區 3">
            <a:extLst>
              <a:ext uri="{FF2B5EF4-FFF2-40B4-BE49-F238E27FC236}">
                <a16:creationId xmlns:a16="http://schemas.microsoft.com/office/drawing/2014/main" id="{431FB9F9-777D-468F-82DA-2F9577666350}"/>
              </a:ext>
            </a:extLst>
          </p:cNvPr>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14</a:t>
            </a:fld>
            <a:endParaRPr lang="en-US" altLang="zh-TW">
              <a:solidFill>
                <a:srgbClr val="000000"/>
              </a:solidFill>
            </a:endParaRPr>
          </a:p>
        </p:txBody>
      </p:sp>
    </p:spTree>
    <p:extLst>
      <p:ext uri="{BB962C8B-B14F-4D97-AF65-F5344CB8AC3E}">
        <p14:creationId xmlns:p14="http://schemas.microsoft.com/office/powerpoint/2010/main" val="1532242574"/>
      </p:ext>
    </p:extLst>
  </p:cSld>
  <p:clrMapOvr>
    <a:masterClrMapping/>
  </p:clrMapOvr>
  <p:transition>
    <p:strip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C5EE1A-73D1-4512-9CED-BD28340D41AE}"/>
              </a:ext>
            </a:extLst>
          </p:cNvPr>
          <p:cNvSpPr>
            <a:spLocks noGrp="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貸款應備文件</a:t>
            </a:r>
          </a:p>
        </p:txBody>
      </p:sp>
      <p:pic>
        <p:nvPicPr>
          <p:cNvPr id="6" name="內容版面配置區 5">
            <a:extLst>
              <a:ext uri="{FF2B5EF4-FFF2-40B4-BE49-F238E27FC236}">
                <a16:creationId xmlns:a16="http://schemas.microsoft.com/office/drawing/2014/main" id="{293ACBD0-8FEC-4154-BE1E-D2C692614BE7}"/>
              </a:ext>
            </a:extLst>
          </p:cNvPr>
          <p:cNvPicPr>
            <a:picLocks noGrp="1" noChangeAspect="1"/>
          </p:cNvPicPr>
          <p:nvPr>
            <p:ph idx="1"/>
          </p:nvPr>
        </p:nvPicPr>
        <p:blipFill>
          <a:blip r:embed="rId3"/>
          <a:stretch>
            <a:fillRect/>
          </a:stretch>
        </p:blipFill>
        <p:spPr>
          <a:xfrm>
            <a:off x="205235" y="1268760"/>
            <a:ext cx="4293197" cy="5396730"/>
          </a:xfrm>
        </p:spPr>
      </p:pic>
      <p:sp>
        <p:nvSpPr>
          <p:cNvPr id="4" name="投影片編號版面配置區 3">
            <a:extLst>
              <a:ext uri="{FF2B5EF4-FFF2-40B4-BE49-F238E27FC236}">
                <a16:creationId xmlns:a16="http://schemas.microsoft.com/office/drawing/2014/main" id="{2EA01766-0694-45FD-8119-1A03C4A94B5C}"/>
              </a:ext>
            </a:extLst>
          </p:cNvPr>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15</a:t>
            </a:fld>
            <a:endParaRPr lang="en-US" altLang="zh-TW">
              <a:solidFill>
                <a:srgbClr val="000000"/>
              </a:solidFill>
            </a:endParaRPr>
          </a:p>
        </p:txBody>
      </p:sp>
      <p:pic>
        <p:nvPicPr>
          <p:cNvPr id="8" name="圖片 7">
            <a:extLst>
              <a:ext uri="{FF2B5EF4-FFF2-40B4-BE49-F238E27FC236}">
                <a16:creationId xmlns:a16="http://schemas.microsoft.com/office/drawing/2014/main" id="{87C30FFA-273C-4251-80A2-0987E87D2EA9}"/>
              </a:ext>
            </a:extLst>
          </p:cNvPr>
          <p:cNvPicPr>
            <a:picLocks noChangeAspect="1"/>
          </p:cNvPicPr>
          <p:nvPr/>
        </p:nvPicPr>
        <p:blipFill>
          <a:blip r:embed="rId4"/>
          <a:stretch>
            <a:fillRect/>
          </a:stretch>
        </p:blipFill>
        <p:spPr>
          <a:xfrm>
            <a:off x="4672653" y="1190488"/>
            <a:ext cx="4230269" cy="5481079"/>
          </a:xfrm>
          <a:prstGeom prst="rect">
            <a:avLst/>
          </a:prstGeom>
        </p:spPr>
      </p:pic>
    </p:spTree>
    <p:extLst>
      <p:ext uri="{BB962C8B-B14F-4D97-AF65-F5344CB8AC3E}">
        <p14:creationId xmlns:p14="http://schemas.microsoft.com/office/powerpoint/2010/main" val="1133029505"/>
      </p:ext>
    </p:extLst>
  </p:cSld>
  <p:clrMapOvr>
    <a:masterClrMapping/>
  </p:clrMapOvr>
  <p:transition>
    <p:strip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35DD59-33D3-413E-B910-535895B22FBC}"/>
              </a:ext>
            </a:extLst>
          </p:cNvPr>
          <p:cNvSpPr>
            <a:spLocks noGrp="1"/>
          </p:cNvSpPr>
          <p:nvPr>
            <p:ph type="title"/>
          </p:nvPr>
        </p:nvSpPr>
        <p:spPr>
          <a:xfrm>
            <a:off x="533400" y="87313"/>
            <a:ext cx="8503096" cy="533400"/>
          </a:xfrm>
        </p:spPr>
        <p:txBody>
          <a:bodyPr/>
          <a:lstStyle/>
          <a:p>
            <a:r>
              <a:rPr lang="zh-TW" altLang="en-US" sz="4000" dirty="0">
                <a:latin typeface="微軟正黑體" panose="020B0604030504040204" pitchFamily="34" charset="-120"/>
                <a:ea typeface="微軟正黑體" panose="020B0604030504040204" pitchFamily="34" charset="-120"/>
              </a:rPr>
              <a:t>文化創意產業青年創業及啟動金貸款</a:t>
            </a:r>
          </a:p>
        </p:txBody>
      </p:sp>
      <p:pic>
        <p:nvPicPr>
          <p:cNvPr id="6" name="內容版面配置區 5">
            <a:extLst>
              <a:ext uri="{FF2B5EF4-FFF2-40B4-BE49-F238E27FC236}">
                <a16:creationId xmlns:a16="http://schemas.microsoft.com/office/drawing/2014/main" id="{221D2225-C447-474B-B601-2897EF621CB8}"/>
              </a:ext>
            </a:extLst>
          </p:cNvPr>
          <p:cNvPicPr>
            <a:picLocks noGrp="1" noChangeAspect="1"/>
          </p:cNvPicPr>
          <p:nvPr>
            <p:ph idx="1"/>
          </p:nvPr>
        </p:nvPicPr>
        <p:blipFill>
          <a:blip r:embed="rId2"/>
          <a:stretch>
            <a:fillRect/>
          </a:stretch>
        </p:blipFill>
        <p:spPr>
          <a:xfrm>
            <a:off x="260742" y="1196752"/>
            <a:ext cx="8622516" cy="4680520"/>
          </a:xfrm>
        </p:spPr>
      </p:pic>
      <p:sp>
        <p:nvSpPr>
          <p:cNvPr id="4" name="投影片編號版面配置區 3">
            <a:extLst>
              <a:ext uri="{FF2B5EF4-FFF2-40B4-BE49-F238E27FC236}">
                <a16:creationId xmlns:a16="http://schemas.microsoft.com/office/drawing/2014/main" id="{1FDF6149-423C-447F-8781-0C383ABF7CD0}"/>
              </a:ext>
            </a:extLst>
          </p:cNvPr>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16</a:t>
            </a:fld>
            <a:endParaRPr lang="en-US" altLang="zh-TW">
              <a:solidFill>
                <a:srgbClr val="000000"/>
              </a:solidFill>
            </a:endParaRPr>
          </a:p>
        </p:txBody>
      </p:sp>
    </p:spTree>
    <p:extLst>
      <p:ext uri="{BB962C8B-B14F-4D97-AF65-F5344CB8AC3E}">
        <p14:creationId xmlns:p14="http://schemas.microsoft.com/office/powerpoint/2010/main" val="4137354004"/>
      </p:ext>
    </p:extLst>
  </p:cSld>
  <p:clrMapOvr>
    <a:masterClrMapping/>
  </p:clrMapOvr>
  <p:transition>
    <p:strip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F91FC9-CFD6-49D0-88C4-22DBE4CECB91}"/>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2993AD47-6DA6-445A-9CFC-3B7D619B7CB5}"/>
              </a:ext>
            </a:extLst>
          </p:cNvPr>
          <p:cNvPicPr>
            <a:picLocks noGrp="1" noChangeAspect="1"/>
          </p:cNvPicPr>
          <p:nvPr>
            <p:ph idx="1"/>
          </p:nvPr>
        </p:nvPicPr>
        <p:blipFill>
          <a:blip r:embed="rId3"/>
          <a:stretch>
            <a:fillRect/>
          </a:stretch>
        </p:blipFill>
        <p:spPr>
          <a:xfrm>
            <a:off x="-17909" y="839366"/>
            <a:ext cx="9211275" cy="6021288"/>
          </a:xfrm>
        </p:spPr>
      </p:pic>
      <p:sp>
        <p:nvSpPr>
          <p:cNvPr id="4" name="投影片編號版面配置區 3">
            <a:extLst>
              <a:ext uri="{FF2B5EF4-FFF2-40B4-BE49-F238E27FC236}">
                <a16:creationId xmlns:a16="http://schemas.microsoft.com/office/drawing/2014/main" id="{F73F8125-2E19-4637-912A-87B8F1F2F764}"/>
              </a:ext>
            </a:extLst>
          </p:cNvPr>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17</a:t>
            </a:fld>
            <a:endParaRPr lang="en-US" altLang="zh-TW">
              <a:solidFill>
                <a:srgbClr val="000000"/>
              </a:solidFill>
            </a:endParaRPr>
          </a:p>
        </p:txBody>
      </p:sp>
    </p:spTree>
    <p:extLst>
      <p:ext uri="{BB962C8B-B14F-4D97-AF65-F5344CB8AC3E}">
        <p14:creationId xmlns:p14="http://schemas.microsoft.com/office/powerpoint/2010/main" val="1352967255"/>
      </p:ext>
    </p:extLst>
  </p:cSld>
  <p:clrMapOvr>
    <a:masterClrMapping/>
  </p:clrMapOvr>
  <p:transition>
    <p:strip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4DA121-7266-4CB8-B3F1-79F9170675F9}"/>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805F8368-1ADE-4BBB-BA0C-DB1823D78FE4}"/>
              </a:ext>
            </a:extLst>
          </p:cNvPr>
          <p:cNvPicPr>
            <a:picLocks noGrp="1" noChangeAspect="1"/>
          </p:cNvPicPr>
          <p:nvPr>
            <p:ph idx="1"/>
          </p:nvPr>
        </p:nvPicPr>
        <p:blipFill>
          <a:blip r:embed="rId2"/>
          <a:stretch>
            <a:fillRect/>
          </a:stretch>
        </p:blipFill>
        <p:spPr>
          <a:xfrm>
            <a:off x="0" y="620713"/>
            <a:ext cx="9112729" cy="6597352"/>
          </a:xfrm>
        </p:spPr>
      </p:pic>
      <p:sp>
        <p:nvSpPr>
          <p:cNvPr id="4" name="投影片編號版面配置區 3">
            <a:extLst>
              <a:ext uri="{FF2B5EF4-FFF2-40B4-BE49-F238E27FC236}">
                <a16:creationId xmlns:a16="http://schemas.microsoft.com/office/drawing/2014/main" id="{F818B386-22D0-45F6-BC4C-D9E22C155AB3}"/>
              </a:ext>
            </a:extLst>
          </p:cNvPr>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18</a:t>
            </a:fld>
            <a:endParaRPr lang="en-US" altLang="zh-TW">
              <a:solidFill>
                <a:srgbClr val="000000"/>
              </a:solidFill>
            </a:endParaRPr>
          </a:p>
        </p:txBody>
      </p:sp>
    </p:spTree>
    <p:extLst>
      <p:ext uri="{BB962C8B-B14F-4D97-AF65-F5344CB8AC3E}">
        <p14:creationId xmlns:p14="http://schemas.microsoft.com/office/powerpoint/2010/main" val="1871876062"/>
      </p:ext>
    </p:extLst>
  </p:cSld>
  <p:clrMapOvr>
    <a:masterClrMapping/>
  </p:clrMapOvr>
  <p:transition>
    <p:strip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67C1EF9B-9B3F-4061-B168-84E47B4D4BB2}"/>
              </a:ext>
            </a:extLst>
          </p:cNvPr>
          <p:cNvSpPr>
            <a:spLocks noGrp="1"/>
          </p:cNvSpPr>
          <p:nvPr>
            <p:ph type="title"/>
          </p:nvPr>
        </p:nvSpPr>
        <p:spPr/>
        <p:txBody>
          <a:bodyPr/>
          <a:lstStyle/>
          <a:p>
            <a:r>
              <a:rPr lang="zh-TW" altLang="en-US" sz="3600" b="1" dirty="0">
                <a:latin typeface="微軟正黑體" panose="020B0604030504040204" pitchFamily="34" charset="-120"/>
                <a:ea typeface="微軟正黑體" panose="020B0604030504040204" pitchFamily="34" charset="-120"/>
              </a:rPr>
              <a:t>教育訓練</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勞動部勞動力發展署</a:t>
            </a:r>
          </a:p>
        </p:txBody>
      </p:sp>
      <p:sp>
        <p:nvSpPr>
          <p:cNvPr id="6" name="內容版面配置區 5">
            <a:extLst>
              <a:ext uri="{FF2B5EF4-FFF2-40B4-BE49-F238E27FC236}">
                <a16:creationId xmlns:a16="http://schemas.microsoft.com/office/drawing/2014/main" id="{DE4C482F-2983-4BC4-A963-41651B118197}"/>
              </a:ext>
            </a:extLst>
          </p:cNvPr>
          <p:cNvSpPr>
            <a:spLocks noGrp="1"/>
          </p:cNvSpPr>
          <p:nvPr>
            <p:ph idx="1"/>
          </p:nvPr>
        </p:nvSpPr>
        <p:spPr/>
        <p:txBody>
          <a:bodyPr/>
          <a:lstStyle/>
          <a:p>
            <a:r>
              <a:rPr lang="zh-TW" altLang="en-US" sz="2800" dirty="0">
                <a:latin typeface="微軟正黑體" panose="020B0604030504040204" pitchFamily="34" charset="-120"/>
                <a:ea typeface="微軟正黑體" panose="020B0604030504040204" pitchFamily="34" charset="-120"/>
              </a:rPr>
              <a:t>產業人才投資方案</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10</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a:t>
            </a:r>
          </a:p>
          <a:p>
            <a:r>
              <a:rPr lang="zh-TW" altLang="en-US" sz="2800" dirty="0">
                <a:latin typeface="微軟正黑體" panose="020B0604030504040204" pitchFamily="34" charset="-120"/>
                <a:ea typeface="微軟正黑體" panose="020B0604030504040204" pitchFamily="34" charset="-120"/>
              </a:rPr>
              <a:t>小型企業人力提升計畫</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小人提</a:t>
            </a:r>
            <a:r>
              <a:rPr lang="en-US" altLang="zh-TW" sz="2800" dirty="0">
                <a:latin typeface="微軟正黑體" panose="020B0604030504040204" pitchFamily="34" charset="-120"/>
                <a:ea typeface="微軟正黑體" panose="020B0604030504040204" pitchFamily="34" charset="-120"/>
              </a:rPr>
              <a:t>)</a:t>
            </a:r>
          </a:p>
          <a:p>
            <a:r>
              <a:rPr lang="zh-TW" altLang="en-US" sz="2800" dirty="0">
                <a:latin typeface="微軟正黑體" panose="020B0604030504040204" pitchFamily="34" charset="-120"/>
                <a:ea typeface="微軟正黑體" panose="020B0604030504040204" pitchFamily="34" charset="-120"/>
              </a:rPr>
              <a:t>大型企業人力提升計畫</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大人提</a:t>
            </a:r>
            <a:r>
              <a:rPr lang="en-US" altLang="zh-TW" sz="2800" dirty="0">
                <a:latin typeface="微軟正黑體" panose="020B0604030504040204" pitchFamily="34" charset="-120"/>
                <a:ea typeface="微軟正黑體" panose="020B0604030504040204" pitchFamily="34" charset="-120"/>
              </a:rPr>
              <a:t>)</a:t>
            </a:r>
          </a:p>
          <a:p>
            <a:r>
              <a:rPr lang="zh-TW" altLang="en-US" sz="2800" dirty="0">
                <a:latin typeface="微軟正黑體" panose="020B0604030504040204" pitchFamily="34" charset="-120"/>
                <a:ea typeface="微軟正黑體" panose="020B0604030504040204" pitchFamily="34" charset="-120"/>
              </a:rPr>
              <a:t>經濟部中小及新創企業署網路大學校</a:t>
            </a:r>
          </a:p>
        </p:txBody>
      </p:sp>
    </p:spTree>
    <p:extLst>
      <p:ext uri="{BB962C8B-B14F-4D97-AF65-F5344CB8AC3E}">
        <p14:creationId xmlns:p14="http://schemas.microsoft.com/office/powerpoint/2010/main" val="1681958523"/>
      </p:ext>
    </p:extLst>
  </p:cSld>
  <p:clrMapOvr>
    <a:masterClrMapping/>
  </p:clrMapOvr>
  <p:transition>
    <p:strip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個人小簡歷</a:t>
            </a:r>
          </a:p>
        </p:txBody>
      </p:sp>
      <p:sp>
        <p:nvSpPr>
          <p:cNvPr id="5123" name="內容版面配置區 2"/>
          <p:cNvSpPr>
            <a:spLocks noGrp="1"/>
          </p:cNvSpPr>
          <p:nvPr>
            <p:ph idx="1"/>
          </p:nvPr>
        </p:nvSpPr>
        <p:spPr>
          <a:xfrm>
            <a:off x="611560" y="908720"/>
            <a:ext cx="8064500" cy="5904384"/>
          </a:xfrm>
        </p:spPr>
        <p:txBody>
          <a:bodyPr/>
          <a:lstStyle/>
          <a:p>
            <a:pPr>
              <a:defRPr/>
            </a:pPr>
            <a:r>
              <a:rPr lang="zh-TW" altLang="en-US" sz="1800" dirty="0">
                <a:solidFill>
                  <a:srgbClr val="FF0000"/>
                </a:solidFill>
                <a:latin typeface="微軟正黑體" panose="020B0604030504040204" pitchFamily="34" charset="-120"/>
                <a:ea typeface="微軟正黑體" panose="020B0604030504040204" pitchFamily="34" charset="-120"/>
              </a:rPr>
              <a:t>勞動部微型創業鳳凰創業輔導顧問</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a:defRPr/>
            </a:pPr>
            <a:r>
              <a:rPr lang="zh-TW" altLang="en-US" sz="1800" dirty="0">
                <a:solidFill>
                  <a:srgbClr val="FF0000"/>
                </a:solidFill>
                <a:latin typeface="微軟正黑體" panose="020B0604030504040204" pitchFamily="34" charset="-120"/>
                <a:ea typeface="微軟正黑體" panose="020B0604030504040204" pitchFamily="34" charset="-120"/>
              </a:rPr>
              <a:t>原住民族委員會精進輔導計畫輔導顧問</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a:defRPr/>
            </a:pPr>
            <a:r>
              <a:rPr lang="zh-TW" altLang="en-US" sz="1800" dirty="0">
                <a:solidFill>
                  <a:srgbClr val="FF0000"/>
                </a:solidFill>
                <a:latin typeface="微軟正黑體" panose="020B0604030504040204" pitchFamily="34" charset="-120"/>
                <a:ea typeface="微軟正黑體" panose="020B0604030504040204" pitchFamily="34" charset="-120"/>
              </a:rPr>
              <a:t>勞動部小型企業人力提升計畫輔導顧問</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a:defRPr/>
            </a:pPr>
            <a:r>
              <a:rPr lang="zh-TW" altLang="en-US" sz="1800" dirty="0">
                <a:solidFill>
                  <a:srgbClr val="FF0000"/>
                </a:solidFill>
                <a:latin typeface="微軟正黑體" panose="020B0604030504040204" pitchFamily="34" charset="-120"/>
                <a:ea typeface="微軟正黑體" panose="020B0604030504040204" pitchFamily="34" charset="-120"/>
              </a:rPr>
              <a:t>行政院退輔會陶朱計畫諮詢輔導顧問</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a:defRPr/>
            </a:pPr>
            <a:r>
              <a:rPr lang="zh-TW" altLang="en-US" sz="1800" dirty="0">
                <a:solidFill>
                  <a:srgbClr val="FF0000"/>
                </a:solidFill>
                <a:latin typeface="微軟正黑體" panose="020B0604030504040204" pitchFamily="34" charset="-120"/>
                <a:ea typeface="微軟正黑體" panose="020B0604030504040204" pitchFamily="34" charset="-120"/>
              </a:rPr>
              <a:t>私立就業服務機構從事跨國人力仲介服務品質評鑑委員</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a:defRPr/>
            </a:pPr>
            <a:r>
              <a:rPr lang="zh-TW" altLang="en-US" sz="1800" dirty="0">
                <a:solidFill>
                  <a:srgbClr val="FF0000"/>
                </a:solidFill>
                <a:latin typeface="微軟正黑體" panose="020B0604030504040204" pitchFamily="34" charset="-120"/>
                <a:ea typeface="微軟正黑體" panose="020B0604030504040204" pitchFamily="34" charset="-120"/>
              </a:rPr>
              <a:t>台北市政府產業發展局諮詢輔導顧問</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新北市政府幸福微利計畫諮詢輔導顧問</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中小企業處微型及個人創業輔導計畫輔導顧問</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文化部文化創意圓夢計畫顧問</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飛雁計畫諮詢輔導顧問</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指客創新股份有限公司行銷長</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長壽健康管理顧問有限公司副總經理</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統和農場股份有限公司</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元茂農產企業股份有限公司   董事長特別助理</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實踐大學創新育成中心資深經理</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商業司流行時尚產業科技應用與高值化輔導推動計畫諮詢診斷顧問</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中小企業處文創產業育成網絡輔導顧問</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客家委員會精進輔導計畫輔導顧問</a:t>
            </a:r>
            <a:endParaRPr lang="en-US" altLang="zh-TW" sz="1800" dirty="0">
              <a:latin typeface="微軟正黑體" panose="020B0604030504040204" pitchFamily="34" charset="-120"/>
              <a:ea typeface="微軟正黑體" panose="020B0604030504040204" pitchFamily="34" charset="-120"/>
            </a:endParaRPr>
          </a:p>
          <a:p>
            <a:pPr>
              <a:defRPr/>
            </a:pPr>
            <a:r>
              <a:rPr lang="zh-TW" altLang="en-US" sz="1800" dirty="0">
                <a:latin typeface="微軟正黑體" panose="020B0604030504040204" pitchFamily="34" charset="-120"/>
                <a:ea typeface="微軟正黑體" panose="020B0604030504040204" pitchFamily="34" charset="-120"/>
              </a:rPr>
              <a:t>亞東技術學院、華夏科技大學、中華大學、醒吾科大兼任講師</a:t>
            </a:r>
            <a:endParaRPr lang="zh-TW" altLang="en-US" sz="2400" dirty="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6767736" y="3331596"/>
            <a:ext cx="20162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000000"/>
                </a:solidFill>
                <a:effectLst/>
                <a:uLnTx/>
                <a:uFillTx/>
                <a:latin typeface="Verdana"/>
                <a:ea typeface="標楷體"/>
                <a:cs typeface="+mn-cs"/>
              </a:rPr>
              <a:t> </a:t>
            </a:r>
            <a:r>
              <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微型創業家醫科</a:t>
            </a:r>
            <a:endParaRPr kumimoji="0" lang="en-US"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群組歡迎加入討論</a:t>
            </a:r>
          </a:p>
        </p:txBody>
      </p:sp>
      <p:sp>
        <p:nvSpPr>
          <p:cNvPr id="3" name="投影片編號版面配置區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09D6F-B5E1-4A0C-A9D1-B20BF40EE099}" type="slidenum">
              <a:rPr kumimoji="0" lang="en-US" altLang="zh-TW" sz="1400" b="0" i="0" u="none" strike="noStrike" kern="1200" cap="none" spc="0" normalizeH="0" baseline="0" noProof="0" smtClean="0">
                <a:ln>
                  <a:noFill/>
                </a:ln>
                <a:solidFill>
                  <a:srgbClr val="000000"/>
                </a:solidFill>
                <a:effectLst/>
                <a:uLnTx/>
                <a:uFillTx/>
                <a:latin typeface="Tahoma" pitchFamily="34" charset="0"/>
                <a:ea typeface="新細明體"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TW" sz="1400" b="0" i="0" u="none" strike="noStrike" kern="1200" cap="none" spc="0" normalizeH="0" baseline="0" noProof="0" dirty="0">
              <a:ln>
                <a:noFill/>
              </a:ln>
              <a:solidFill>
                <a:srgbClr val="000000"/>
              </a:solidFill>
              <a:effectLst/>
              <a:uLnTx/>
              <a:uFillTx/>
              <a:latin typeface="Tahoma" pitchFamily="34" charset="0"/>
              <a:ea typeface="新細明體" pitchFamily="18" charset="-120"/>
              <a:cs typeface="+mn-cs"/>
            </a:endParaRPr>
          </a:p>
        </p:txBody>
      </p:sp>
      <p:pic>
        <p:nvPicPr>
          <p:cNvPr id="4" name="圖片 3">
            <a:extLst>
              <a:ext uri="{FF2B5EF4-FFF2-40B4-BE49-F238E27FC236}">
                <a16:creationId xmlns:a16="http://schemas.microsoft.com/office/drawing/2014/main" id="{C983560A-4C07-42EA-A85D-5458086353DE}"/>
              </a:ext>
            </a:extLst>
          </p:cNvPr>
          <p:cNvPicPr>
            <a:picLocks noChangeAspect="1"/>
          </p:cNvPicPr>
          <p:nvPr/>
        </p:nvPicPr>
        <p:blipFill>
          <a:blip r:embed="rId3"/>
          <a:stretch>
            <a:fillRect/>
          </a:stretch>
        </p:blipFill>
        <p:spPr>
          <a:xfrm>
            <a:off x="6588080" y="1027108"/>
            <a:ext cx="2304488" cy="2304488"/>
          </a:xfrm>
          <a:prstGeom prst="rect">
            <a:avLst/>
          </a:prstGeom>
        </p:spPr>
      </p:pic>
    </p:spTree>
    <p:extLst>
      <p:ext uri="{BB962C8B-B14F-4D97-AF65-F5344CB8AC3E}">
        <p14:creationId xmlns:p14="http://schemas.microsoft.com/office/powerpoint/2010/main" val="173631343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矩形 3"/>
          <p:cNvSpPr/>
          <p:nvPr/>
        </p:nvSpPr>
        <p:spPr>
          <a:xfrm>
            <a:off x="565515" y="1700808"/>
            <a:ext cx="7992887" cy="3960440"/>
          </a:xfrm>
          <a:prstGeom prst="rect">
            <a:avLst/>
          </a:prstGeom>
          <a:noFill/>
        </p:spPr>
        <p:txBody>
          <a:bodyPr wrap="none" lIns="91440" tIns="45720" rIns="91440" bIns="45720">
            <a:prstTxWarp prst="textChevron">
              <a:avLst/>
            </a:prstTxWarp>
            <a:spAutoFit/>
          </a:bodyPr>
          <a:lstStyle/>
          <a:p>
            <a:pPr algn="ctr"/>
            <a:r>
              <a:rPr lang="zh-TW" alt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代辦問題多</a:t>
            </a:r>
            <a:endParaRPr lang="en-US" altLang="zh-TW"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r>
              <a:rPr lang="zh-TW" alt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自己撰寫最好</a:t>
            </a:r>
            <a:endParaRPr lang="zh-TW" alt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投影片編號版面配置區 4"/>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20</a:t>
            </a:fld>
            <a:endParaRPr lang="en-US" altLang="zh-TW" dirty="0">
              <a:solidFill>
                <a:srgbClr val="000000"/>
              </a:solidFill>
            </a:endParaRPr>
          </a:p>
        </p:txBody>
      </p:sp>
    </p:spTree>
    <p:extLst>
      <p:ext uri="{BB962C8B-B14F-4D97-AF65-F5344CB8AC3E}">
        <p14:creationId xmlns:p14="http://schemas.microsoft.com/office/powerpoint/2010/main" val="57377716"/>
      </p:ext>
    </p:extLst>
  </p:cSld>
  <p:clrMapOvr>
    <a:masterClrMapping/>
  </p:clrMapOvr>
  <p:transition>
    <p:strip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D3C59978-E4BC-4E53-B081-ECFC07D0DCDA}"/>
              </a:ext>
            </a:extLst>
          </p:cNvPr>
          <p:cNvSpPr/>
          <p:nvPr/>
        </p:nvSpPr>
        <p:spPr>
          <a:xfrm>
            <a:off x="957263" y="1554164"/>
            <a:ext cx="7227094" cy="3749675"/>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圆角 9">
            <a:extLst>
              <a:ext uri="{FF2B5EF4-FFF2-40B4-BE49-F238E27FC236}">
                <a16:creationId xmlns:a16="http://schemas.microsoft.com/office/drawing/2014/main" id="{8391298F-0216-4663-836E-2F14A93533B4}"/>
              </a:ext>
            </a:extLst>
          </p:cNvPr>
          <p:cNvSpPr/>
          <p:nvPr/>
        </p:nvSpPr>
        <p:spPr>
          <a:xfrm>
            <a:off x="0" y="2246313"/>
            <a:ext cx="9144000" cy="2152650"/>
          </a:xfrm>
          <a:prstGeom prst="roundRect">
            <a:avLst>
              <a:gd name="adj" fmla="val 0"/>
            </a:avLst>
          </a:prstGeom>
          <a:solidFill>
            <a:srgbClr val="F9B359"/>
          </a:solidFill>
          <a:ln>
            <a:noFill/>
          </a:ln>
          <a:effectLst>
            <a:outerShdw blurRad="254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437" name="文本框 7"/>
          <p:cNvSpPr txBox="1">
            <a:spLocks noChangeArrowheads="1"/>
          </p:cNvSpPr>
          <p:nvPr/>
        </p:nvSpPr>
        <p:spPr bwMode="auto">
          <a:xfrm>
            <a:off x="2526546" y="2847976"/>
            <a:ext cx="37753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algn="ctr" eaLnBrk="1" hangingPunct="1">
              <a:lnSpc>
                <a:spcPct val="100000"/>
              </a:lnSpc>
              <a:spcBef>
                <a:spcPct val="0"/>
              </a:spcBef>
              <a:buFontTx/>
              <a:buNone/>
            </a:pPr>
            <a:r>
              <a:rPr lang="zh-TW" altLang="en-US" sz="4000" b="1" dirty="0">
                <a:latin typeface="微軟正黑體" panose="020B0604030504040204" pitchFamily="34" charset="-120"/>
                <a:ea typeface="微軟正黑體" panose="020B0604030504040204" pitchFamily="34" charset="-120"/>
              </a:rPr>
              <a:t>計畫書撰寫技巧</a:t>
            </a:r>
          </a:p>
        </p:txBody>
      </p:sp>
      <p:sp>
        <p:nvSpPr>
          <p:cNvPr id="3" name="投影片編號版面配置區 2"/>
          <p:cNvSpPr>
            <a:spLocks noGrp="1"/>
          </p:cNvSpPr>
          <p:nvPr>
            <p:ph type="sldNum" sz="quarter" idx="10"/>
          </p:nvPr>
        </p:nvSpPr>
        <p:spPr/>
        <p:txBody>
          <a:bodyPr/>
          <a:lstStyle/>
          <a:p>
            <a:pPr algn="r">
              <a:defRPr/>
            </a:pPr>
            <a:fld id="{BF7A5DAD-EC2B-497C-BE6C-DE3DCE85A76F}" type="slidenum">
              <a:rPr lang="en-US" altLang="zh-TW" smtClean="0">
                <a:solidFill>
                  <a:srgbClr val="000000"/>
                </a:solidFill>
              </a:rPr>
              <a:pPr algn="r">
                <a:defRPr/>
              </a:pPr>
              <a:t>21</a:t>
            </a:fld>
            <a:endParaRPr lang="en-US" altLang="zh-TW" dirty="0">
              <a:solidFill>
                <a:srgbClr val="000000"/>
              </a:solidFill>
            </a:endParaRPr>
          </a:p>
        </p:txBody>
      </p:sp>
    </p:spTree>
    <p:extLst>
      <p:ext uri="{BB962C8B-B14F-4D97-AF65-F5344CB8AC3E}">
        <p14:creationId xmlns:p14="http://schemas.microsoft.com/office/powerpoint/2010/main" val="615719523"/>
      </p:ext>
    </p:extLst>
  </p:cSld>
  <p:clrMapOvr>
    <a:masterClrMapping/>
  </p:clrMapOvr>
  <p:transition>
    <p:strip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BC5DFBA6-E5FC-4C0A-93BA-33B1CF5351EF}"/>
              </a:ext>
            </a:extLst>
          </p:cNvPr>
          <p:cNvSpPr/>
          <p:nvPr/>
        </p:nvSpPr>
        <p:spPr>
          <a:xfrm>
            <a:off x="0" y="3305176"/>
            <a:ext cx="9144000" cy="3552825"/>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矩形 1">
            <a:extLst>
              <a:ext uri="{FF2B5EF4-FFF2-40B4-BE49-F238E27FC236}">
                <a16:creationId xmlns:a16="http://schemas.microsoft.com/office/drawing/2014/main" id="{966FCA9E-7EEF-49AD-B7A6-FFFCAB43CECD}"/>
              </a:ext>
            </a:extLst>
          </p:cNvPr>
          <p:cNvSpPr/>
          <p:nvPr/>
        </p:nvSpPr>
        <p:spPr>
          <a:xfrm>
            <a:off x="521494" y="1804989"/>
            <a:ext cx="8101013" cy="3970337"/>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a:extLst>
              <a:ext uri="{FF2B5EF4-FFF2-40B4-BE49-F238E27FC236}">
                <a16:creationId xmlns:a16="http://schemas.microsoft.com/office/drawing/2014/main" id="{3A0DDC5D-EAD7-4975-9213-161CE74E81C4}"/>
              </a:ext>
            </a:extLst>
          </p:cNvPr>
          <p:cNvSpPr/>
          <p:nvPr/>
        </p:nvSpPr>
        <p:spPr>
          <a:xfrm>
            <a:off x="1485900" y="2001838"/>
            <a:ext cx="6388894" cy="405765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文本框 14">
            <a:extLst>
              <a:ext uri="{FF2B5EF4-FFF2-40B4-BE49-F238E27FC236}">
                <a16:creationId xmlns:a16="http://schemas.microsoft.com/office/drawing/2014/main" id="{42908A71-B384-49EC-97D6-8D7A267C0A27}"/>
              </a:ext>
            </a:extLst>
          </p:cNvPr>
          <p:cNvSpPr txBox="1"/>
          <p:nvPr/>
        </p:nvSpPr>
        <p:spPr>
          <a:xfrm>
            <a:off x="1485900" y="2225882"/>
            <a:ext cx="6761787" cy="3373231"/>
          </a:xfrm>
          <a:prstGeom prst="rect">
            <a:avLst/>
          </a:prstGeom>
          <a:noFill/>
        </p:spPr>
        <p:txBody>
          <a:bodyPr wrap="none">
            <a:spAutoFit/>
          </a:bodyPr>
          <a:lstStyle/>
          <a:p>
            <a:pPr eaLnBrk="1" hangingPunct="1">
              <a:spcBef>
                <a:spcPct val="20000"/>
              </a:spcBef>
              <a:buFontTx/>
              <a:buChar char="•"/>
              <a:defRPr/>
            </a:pPr>
            <a:r>
              <a:rPr kumimoji="1" lang="zh-TW" altLang="en-US" sz="2600" dirty="0">
                <a:latin typeface="微軟正黑體" panose="020B0604030504040204" pitchFamily="34" charset="-120"/>
                <a:ea typeface="微軟正黑體" panose="020B0604030504040204" pitchFamily="34" charset="-120"/>
              </a:rPr>
              <a:t>瞭解目的 </a:t>
            </a:r>
            <a:r>
              <a:rPr kumimoji="1" lang="en-US" altLang="zh-TW" sz="2600" dirty="0">
                <a:latin typeface="微軟正黑體" panose="020B0604030504040204" pitchFamily="34" charset="-120"/>
                <a:ea typeface="微軟正黑體" panose="020B0604030504040204" pitchFamily="34" charset="-120"/>
              </a:rPr>
              <a:t>– </a:t>
            </a:r>
            <a:r>
              <a:rPr kumimoji="1" lang="zh-TW" altLang="en-US" sz="2600" dirty="0">
                <a:latin typeface="微軟正黑體" panose="020B0604030504040204" pitchFamily="34" charset="-120"/>
                <a:ea typeface="微軟正黑體" panose="020B0604030504040204" pitchFamily="34" charset="-120"/>
              </a:rPr>
              <a:t>做何目的、給誰看的、誰會看到</a:t>
            </a:r>
            <a:endParaRPr kumimoji="1" lang="en-US" altLang="zh-TW" sz="2600" dirty="0">
              <a:latin typeface="微軟正黑體" panose="020B0604030504040204" pitchFamily="34" charset="-120"/>
              <a:ea typeface="微軟正黑體" panose="020B0604030504040204" pitchFamily="34" charset="-120"/>
            </a:endParaRPr>
          </a:p>
          <a:p>
            <a:pPr eaLnBrk="1" hangingPunct="1">
              <a:spcBef>
                <a:spcPct val="20000"/>
              </a:spcBef>
              <a:buFontTx/>
              <a:buChar char="•"/>
              <a:defRPr/>
            </a:pPr>
            <a:r>
              <a:rPr kumimoji="1" lang="zh-TW" altLang="en-US" sz="2600" dirty="0">
                <a:latin typeface="微軟正黑體" panose="020B0604030504040204" pitchFamily="34" charset="-120"/>
                <a:ea typeface="微軟正黑體" panose="020B0604030504040204" pitchFamily="34" charset="-120"/>
              </a:rPr>
              <a:t>搞清規則 </a:t>
            </a:r>
            <a:r>
              <a:rPr kumimoji="1" lang="en-US" altLang="zh-TW" sz="2600" dirty="0">
                <a:latin typeface="微軟正黑體" panose="020B0604030504040204" pitchFamily="34" charset="-120"/>
                <a:ea typeface="微軟正黑體" panose="020B0604030504040204" pitchFamily="34" charset="-120"/>
              </a:rPr>
              <a:t>– </a:t>
            </a:r>
            <a:r>
              <a:rPr kumimoji="1" lang="zh-TW" altLang="en-US" sz="2600" dirty="0">
                <a:latin typeface="微軟正黑體" panose="020B0604030504040204" pitchFamily="34" charset="-120"/>
                <a:ea typeface="微軟正黑體" panose="020B0604030504040204" pitchFamily="34" charset="-120"/>
              </a:rPr>
              <a:t>作業規範、注意事項、排除條款</a:t>
            </a:r>
            <a:endParaRPr kumimoji="1" lang="en-US" altLang="zh-TW" sz="2600" dirty="0">
              <a:latin typeface="微軟正黑體" panose="020B0604030504040204" pitchFamily="34" charset="-120"/>
              <a:ea typeface="微軟正黑體" panose="020B0604030504040204" pitchFamily="34" charset="-120"/>
            </a:endParaRPr>
          </a:p>
          <a:p>
            <a:pPr eaLnBrk="1" hangingPunct="1">
              <a:spcBef>
                <a:spcPct val="20000"/>
              </a:spcBef>
              <a:buFontTx/>
              <a:buChar char="•"/>
              <a:defRPr/>
            </a:pPr>
            <a:r>
              <a:rPr kumimoji="1" lang="zh-TW" altLang="en-US" sz="2600" dirty="0">
                <a:latin typeface="微軟正黑體" panose="020B0604030504040204" pitchFamily="34" charset="-120"/>
                <a:ea typeface="微軟正黑體" panose="020B0604030504040204" pitchFamily="34" charset="-120"/>
              </a:rPr>
              <a:t>研讀架構 </a:t>
            </a:r>
            <a:r>
              <a:rPr kumimoji="1" lang="en-US" altLang="zh-TW" sz="2600" dirty="0">
                <a:latin typeface="微軟正黑體" panose="020B0604030504040204" pitchFamily="34" charset="-120"/>
                <a:ea typeface="微軟正黑體" panose="020B0604030504040204" pitchFamily="34" charset="-120"/>
              </a:rPr>
              <a:t>– </a:t>
            </a:r>
            <a:r>
              <a:rPr kumimoji="1" lang="zh-TW" altLang="en-US" sz="2600" dirty="0">
                <a:latin typeface="微軟正黑體" panose="020B0604030504040204" pitchFamily="34" charset="-120"/>
                <a:ea typeface="微軟正黑體" panose="020B0604030504040204" pitchFamily="34" charset="-120"/>
              </a:rPr>
              <a:t>申請文件、計劃主體</a:t>
            </a:r>
          </a:p>
          <a:p>
            <a:pPr eaLnBrk="1" hangingPunct="1">
              <a:spcBef>
                <a:spcPct val="20000"/>
              </a:spcBef>
              <a:buFontTx/>
              <a:buChar char="•"/>
              <a:defRPr/>
            </a:pPr>
            <a:r>
              <a:rPr kumimoji="1" lang="zh-TW" altLang="en-US" sz="2600" dirty="0">
                <a:latin typeface="微軟正黑體" panose="020B0604030504040204" pitchFamily="34" charset="-120"/>
                <a:ea typeface="微軟正黑體" panose="020B0604030504040204" pitchFamily="34" charset="-120"/>
              </a:rPr>
              <a:t>切割排程 </a:t>
            </a:r>
            <a:r>
              <a:rPr kumimoji="1" lang="en-US" altLang="zh-TW" sz="2600" dirty="0">
                <a:latin typeface="微軟正黑體" panose="020B0604030504040204" pitchFamily="34" charset="-120"/>
                <a:ea typeface="微軟正黑體" panose="020B0604030504040204" pitchFamily="34" charset="-120"/>
              </a:rPr>
              <a:t>– </a:t>
            </a:r>
            <a:r>
              <a:rPr kumimoji="1" lang="zh-TW" altLang="en-US" sz="2600" dirty="0">
                <a:latin typeface="微軟正黑體" panose="020B0604030504040204" pitchFamily="34" charset="-120"/>
                <a:ea typeface="微軟正黑體" panose="020B0604030504040204" pitchFamily="34" charset="-120"/>
              </a:rPr>
              <a:t>擬出期限、分段解體、設定排程</a:t>
            </a:r>
            <a:r>
              <a:rPr kumimoji="1" lang="en-US" altLang="zh-TW" sz="2600" dirty="0">
                <a:latin typeface="微軟正黑體" panose="020B0604030504040204" pitchFamily="34" charset="-120"/>
                <a:ea typeface="微軟正黑體" panose="020B0604030504040204" pitchFamily="34" charset="-120"/>
              </a:rPr>
              <a:t> </a:t>
            </a:r>
          </a:p>
          <a:p>
            <a:pPr eaLnBrk="1" hangingPunct="1">
              <a:spcBef>
                <a:spcPct val="20000"/>
              </a:spcBef>
              <a:buFontTx/>
              <a:buChar char="•"/>
              <a:defRPr/>
            </a:pPr>
            <a:r>
              <a:rPr kumimoji="1" lang="zh-TW" altLang="en-US" sz="2600" dirty="0">
                <a:latin typeface="微軟正黑體" panose="020B0604030504040204" pitchFamily="34" charset="-120"/>
                <a:ea typeface="微軟正黑體" panose="020B0604030504040204" pitchFamily="34" charset="-120"/>
              </a:rPr>
              <a:t>設訂標竿 </a:t>
            </a:r>
            <a:r>
              <a:rPr kumimoji="1" lang="en-US" altLang="zh-TW" sz="2600" dirty="0">
                <a:latin typeface="微軟正黑體" panose="020B0604030504040204" pitchFamily="34" charset="-120"/>
                <a:ea typeface="微軟正黑體" panose="020B0604030504040204" pitchFamily="34" charset="-120"/>
              </a:rPr>
              <a:t>– </a:t>
            </a:r>
            <a:r>
              <a:rPr kumimoji="1" lang="zh-TW" altLang="en-US" sz="2600" dirty="0">
                <a:latin typeface="微軟正黑體" panose="020B0604030504040204" pitchFamily="34" charset="-120"/>
                <a:ea typeface="微軟正黑體" panose="020B0604030504040204" pitchFamily="34" charset="-120"/>
              </a:rPr>
              <a:t>完稿、修改、諮詢、推薦</a:t>
            </a:r>
          </a:p>
          <a:p>
            <a:pPr eaLnBrk="1" hangingPunct="1">
              <a:spcBef>
                <a:spcPct val="20000"/>
              </a:spcBef>
              <a:buFontTx/>
              <a:buChar char="•"/>
              <a:defRPr/>
            </a:pPr>
            <a:r>
              <a:rPr kumimoji="1" lang="zh-TW" altLang="en-US" sz="2600" dirty="0">
                <a:latin typeface="微軟正黑體" panose="020B0604030504040204" pitchFamily="34" charset="-120"/>
                <a:ea typeface="微軟正黑體" panose="020B0604030504040204" pitchFamily="34" charset="-120"/>
              </a:rPr>
              <a:t>開始著手 </a:t>
            </a:r>
            <a:r>
              <a:rPr kumimoji="1" lang="en-US" altLang="zh-TW" sz="2600" dirty="0">
                <a:latin typeface="微軟正黑體" panose="020B0604030504040204" pitchFamily="34" charset="-120"/>
                <a:ea typeface="微軟正黑體" panose="020B0604030504040204" pitchFamily="34" charset="-120"/>
              </a:rPr>
              <a:t>– </a:t>
            </a:r>
            <a:r>
              <a:rPr kumimoji="1" lang="zh-TW" altLang="en-US" sz="2600" dirty="0">
                <a:latin typeface="微軟正黑體" panose="020B0604030504040204" pitchFamily="34" charset="-120"/>
                <a:ea typeface="微軟正黑體" panose="020B0604030504040204" pitchFamily="34" charset="-120"/>
              </a:rPr>
              <a:t>沒有開始，一切枉然</a:t>
            </a:r>
          </a:p>
          <a:p>
            <a:pPr eaLnBrk="1" hangingPunct="1">
              <a:spcBef>
                <a:spcPct val="20000"/>
              </a:spcBef>
              <a:buFontTx/>
              <a:buChar char="•"/>
              <a:defRPr/>
            </a:pPr>
            <a:r>
              <a:rPr kumimoji="1" lang="zh-TW" altLang="en-US" sz="2600" dirty="0">
                <a:latin typeface="微軟正黑體" panose="020B0604030504040204" pitchFamily="34" charset="-120"/>
                <a:ea typeface="微軟正黑體" panose="020B0604030504040204" pitchFamily="34" charset="-120"/>
              </a:rPr>
              <a:t>懂得求救 </a:t>
            </a:r>
            <a:r>
              <a:rPr kumimoji="1" lang="en-US" altLang="zh-TW" sz="2600" dirty="0">
                <a:latin typeface="微軟正黑體" panose="020B0604030504040204" pitchFamily="34" charset="-120"/>
                <a:ea typeface="微軟正黑體" panose="020B0604030504040204" pitchFamily="34" charset="-120"/>
              </a:rPr>
              <a:t>– </a:t>
            </a:r>
            <a:r>
              <a:rPr kumimoji="1" lang="zh-TW" altLang="en-US" sz="2600" dirty="0">
                <a:latin typeface="微軟正黑體" panose="020B0604030504040204" pitchFamily="34" charset="-120"/>
                <a:ea typeface="微軟正黑體" panose="020B0604030504040204" pitchFamily="34" charset="-120"/>
              </a:rPr>
              <a:t>不會就要問！</a:t>
            </a:r>
          </a:p>
        </p:txBody>
      </p:sp>
      <p:cxnSp>
        <p:nvCxnSpPr>
          <p:cNvPr id="13"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14" name="文本框 5">
            <a:extLst>
              <a:ext uri="{FF2B5EF4-FFF2-40B4-BE49-F238E27FC236}">
                <a16:creationId xmlns:a16="http://schemas.microsoft.com/office/drawing/2014/main" id="{C9402702-C89C-4373-9684-BC28FF86A678}"/>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17" name="Rectangle 2"/>
          <p:cNvSpPr>
            <a:spLocks noChangeArrowheads="1"/>
          </p:cNvSpPr>
          <p:nvPr/>
        </p:nvSpPr>
        <p:spPr bwMode="auto">
          <a:xfrm>
            <a:off x="611560" y="796925"/>
            <a:ext cx="8010947" cy="1143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zh-TW" altLang="en-US" sz="4000" b="1" dirty="0">
                <a:solidFill>
                  <a:srgbClr val="7030A0"/>
                </a:solidFill>
                <a:latin typeface="微軟正黑體" panose="020B0604030504040204" pitchFamily="34" charset="-120"/>
                <a:ea typeface="微軟正黑體" panose="020B0604030504040204" pitchFamily="34" charset="-120"/>
                <a:cs typeface="+mj-cs"/>
              </a:rPr>
              <a:t>如何撰寫一份「會成功」的計畫書</a:t>
            </a:r>
          </a:p>
        </p:txBody>
      </p:sp>
      <p:grpSp>
        <p:nvGrpSpPr>
          <p:cNvPr id="20490" name="组合 1"/>
          <p:cNvGrpSpPr>
            <a:grpSpLocks/>
          </p:cNvGrpSpPr>
          <p:nvPr/>
        </p:nvGrpSpPr>
        <p:grpSpPr bwMode="auto">
          <a:xfrm>
            <a:off x="4762" y="3305175"/>
            <a:ext cx="1481138" cy="2293938"/>
            <a:chOff x="4988804" y="-1"/>
            <a:chExt cx="2214390" cy="2722735"/>
          </a:xfrm>
        </p:grpSpPr>
        <p:sp>
          <p:nvSpPr>
            <p:cNvPr id="33" name="矩形 32">
              <a:extLst>
                <a:ext uri="{FF2B5EF4-FFF2-40B4-BE49-F238E27FC236}">
                  <a16:creationId xmlns:a16="http://schemas.microsoft.com/office/drawing/2014/main" id="{C626CC68-3DAA-4B9E-B30C-4D1EFA352489}"/>
                </a:ext>
              </a:extLst>
            </p:cNvPr>
            <p:cNvSpPr/>
            <p:nvPr/>
          </p:nvSpPr>
          <p:spPr>
            <a:xfrm>
              <a:off x="4988804" y="-1"/>
              <a:ext cx="2214390" cy="2722735"/>
            </a:xfrm>
            <a:prstGeom prst="rect">
              <a:avLst/>
            </a:prstGeom>
            <a:solidFill>
              <a:srgbClr val="F9B3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4" name="Group 17">
              <a:extLst>
                <a:ext uri="{FF2B5EF4-FFF2-40B4-BE49-F238E27FC236}">
                  <a16:creationId xmlns:a16="http://schemas.microsoft.com/office/drawing/2014/main" id="{08C727CE-8FC4-499E-AE34-62FF567633D8}"/>
                </a:ext>
              </a:extLst>
            </p:cNvPr>
            <p:cNvGrpSpPr>
              <a:grpSpLocks noChangeAspect="1"/>
            </p:cNvGrpSpPr>
            <p:nvPr/>
          </p:nvGrpSpPr>
          <p:grpSpPr bwMode="auto">
            <a:xfrm>
              <a:off x="5346121" y="549275"/>
              <a:ext cx="1499758" cy="1887333"/>
              <a:chOff x="1742" y="402"/>
              <a:chExt cx="267" cy="336"/>
            </a:xfrm>
            <a:solidFill>
              <a:srgbClr val="F9FAFB"/>
            </a:solidFill>
            <a:effectLst/>
          </p:grpSpPr>
          <p:sp>
            <p:nvSpPr>
              <p:cNvPr id="35" name="Freeform 18">
                <a:extLst>
                  <a:ext uri="{FF2B5EF4-FFF2-40B4-BE49-F238E27FC236}">
                    <a16:creationId xmlns:a16="http://schemas.microsoft.com/office/drawing/2014/main" id="{9D6B4C34-464C-46F3-8897-F756F9FBF737}"/>
                  </a:ext>
                </a:extLst>
              </p:cNvPr>
              <p:cNvSpPr>
                <a:spLocks noEditPoints="1"/>
              </p:cNvSpPr>
              <p:nvPr/>
            </p:nvSpPr>
            <p:spPr bwMode="auto">
              <a:xfrm>
                <a:off x="1742" y="402"/>
                <a:ext cx="267" cy="336"/>
              </a:xfrm>
              <a:custGeom>
                <a:avLst/>
                <a:gdLst>
                  <a:gd name="T0" fmla="*/ 1191 w 1234"/>
                  <a:gd name="T1" fmla="*/ 404 h 1554"/>
                  <a:gd name="T2" fmla="*/ 244 w 1234"/>
                  <a:gd name="T3" fmla="*/ 404 h 1554"/>
                  <a:gd name="T4" fmla="*/ 85 w 1234"/>
                  <a:gd name="T5" fmla="*/ 244 h 1554"/>
                  <a:gd name="T6" fmla="*/ 244 w 1234"/>
                  <a:gd name="T7" fmla="*/ 85 h 1554"/>
                  <a:gd name="T8" fmla="*/ 1191 w 1234"/>
                  <a:gd name="T9" fmla="*/ 85 h 1554"/>
                  <a:gd name="T10" fmla="*/ 1234 w 1234"/>
                  <a:gd name="T11" fmla="*/ 43 h 1554"/>
                  <a:gd name="T12" fmla="*/ 1191 w 1234"/>
                  <a:gd name="T13" fmla="*/ 0 h 1554"/>
                  <a:gd name="T14" fmla="*/ 244 w 1234"/>
                  <a:gd name="T15" fmla="*/ 0 h 1554"/>
                  <a:gd name="T16" fmla="*/ 0 w 1234"/>
                  <a:gd name="T17" fmla="*/ 244 h 1554"/>
                  <a:gd name="T18" fmla="*/ 0 w 1234"/>
                  <a:gd name="T19" fmla="*/ 1309 h 1554"/>
                  <a:gd name="T20" fmla="*/ 244 w 1234"/>
                  <a:gd name="T21" fmla="*/ 1554 h 1554"/>
                  <a:gd name="T22" fmla="*/ 1191 w 1234"/>
                  <a:gd name="T23" fmla="*/ 1554 h 1554"/>
                  <a:gd name="T24" fmla="*/ 1234 w 1234"/>
                  <a:gd name="T25" fmla="*/ 1511 h 1554"/>
                  <a:gd name="T26" fmla="*/ 1234 w 1234"/>
                  <a:gd name="T27" fmla="*/ 446 h 1554"/>
                  <a:gd name="T28" fmla="*/ 1191 w 1234"/>
                  <a:gd name="T29" fmla="*/ 404 h 1554"/>
                  <a:gd name="T30" fmla="*/ 1148 w 1234"/>
                  <a:gd name="T31" fmla="*/ 1468 h 1554"/>
                  <a:gd name="T32" fmla="*/ 244 w 1234"/>
                  <a:gd name="T33" fmla="*/ 1468 h 1554"/>
                  <a:gd name="T34" fmla="*/ 85 w 1234"/>
                  <a:gd name="T35" fmla="*/ 1309 h 1554"/>
                  <a:gd name="T36" fmla="*/ 85 w 1234"/>
                  <a:gd name="T37" fmla="*/ 430 h 1554"/>
                  <a:gd name="T38" fmla="*/ 244 w 1234"/>
                  <a:gd name="T39" fmla="*/ 489 h 1554"/>
                  <a:gd name="T40" fmla="*/ 1148 w 1234"/>
                  <a:gd name="T41" fmla="*/ 489 h 1554"/>
                  <a:gd name="T42" fmla="*/ 1148 w 1234"/>
                  <a:gd name="T43" fmla="*/ 1468 h 1554"/>
                  <a:gd name="T44" fmla="*/ 1148 w 1234"/>
                  <a:gd name="T45" fmla="*/ 1468 h 1554"/>
                  <a:gd name="T46" fmla="*/ 1148 w 1234"/>
                  <a:gd name="T47" fmla="*/ 1468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4" h="1554">
                    <a:moveTo>
                      <a:pt x="1191" y="404"/>
                    </a:moveTo>
                    <a:cubicBezTo>
                      <a:pt x="244" y="404"/>
                      <a:pt x="244" y="404"/>
                      <a:pt x="244" y="404"/>
                    </a:cubicBezTo>
                    <a:cubicBezTo>
                      <a:pt x="157" y="404"/>
                      <a:pt x="85" y="332"/>
                      <a:pt x="85" y="244"/>
                    </a:cubicBezTo>
                    <a:cubicBezTo>
                      <a:pt x="85" y="157"/>
                      <a:pt x="156" y="85"/>
                      <a:pt x="244" y="85"/>
                    </a:cubicBezTo>
                    <a:cubicBezTo>
                      <a:pt x="1191" y="85"/>
                      <a:pt x="1191" y="85"/>
                      <a:pt x="1191" y="85"/>
                    </a:cubicBezTo>
                    <a:cubicBezTo>
                      <a:pt x="1215" y="85"/>
                      <a:pt x="1234" y="66"/>
                      <a:pt x="1234" y="43"/>
                    </a:cubicBezTo>
                    <a:cubicBezTo>
                      <a:pt x="1234" y="19"/>
                      <a:pt x="1214" y="0"/>
                      <a:pt x="1191" y="0"/>
                    </a:cubicBezTo>
                    <a:cubicBezTo>
                      <a:pt x="244" y="0"/>
                      <a:pt x="244" y="0"/>
                      <a:pt x="244" y="0"/>
                    </a:cubicBezTo>
                    <a:cubicBezTo>
                      <a:pt x="110" y="0"/>
                      <a:pt x="0" y="110"/>
                      <a:pt x="0" y="244"/>
                    </a:cubicBezTo>
                    <a:cubicBezTo>
                      <a:pt x="0" y="1309"/>
                      <a:pt x="0" y="1309"/>
                      <a:pt x="0" y="1309"/>
                    </a:cubicBezTo>
                    <a:cubicBezTo>
                      <a:pt x="0" y="1444"/>
                      <a:pt x="110" y="1554"/>
                      <a:pt x="244" y="1554"/>
                    </a:cubicBezTo>
                    <a:cubicBezTo>
                      <a:pt x="1191" y="1554"/>
                      <a:pt x="1191" y="1554"/>
                      <a:pt x="1191" y="1554"/>
                    </a:cubicBezTo>
                    <a:cubicBezTo>
                      <a:pt x="1215" y="1554"/>
                      <a:pt x="1234" y="1534"/>
                      <a:pt x="1234" y="1511"/>
                    </a:cubicBezTo>
                    <a:cubicBezTo>
                      <a:pt x="1234" y="446"/>
                      <a:pt x="1234" y="446"/>
                      <a:pt x="1234" y="446"/>
                    </a:cubicBezTo>
                    <a:cubicBezTo>
                      <a:pt x="1233" y="423"/>
                      <a:pt x="1214" y="404"/>
                      <a:pt x="1191" y="404"/>
                    </a:cubicBezTo>
                    <a:close/>
                    <a:moveTo>
                      <a:pt x="1148" y="1468"/>
                    </a:moveTo>
                    <a:cubicBezTo>
                      <a:pt x="244" y="1468"/>
                      <a:pt x="244" y="1468"/>
                      <a:pt x="244" y="1468"/>
                    </a:cubicBezTo>
                    <a:cubicBezTo>
                      <a:pt x="157" y="1468"/>
                      <a:pt x="85" y="1397"/>
                      <a:pt x="85" y="1309"/>
                    </a:cubicBezTo>
                    <a:cubicBezTo>
                      <a:pt x="85" y="430"/>
                      <a:pt x="85" y="430"/>
                      <a:pt x="85" y="430"/>
                    </a:cubicBezTo>
                    <a:cubicBezTo>
                      <a:pt x="128" y="467"/>
                      <a:pt x="184" y="489"/>
                      <a:pt x="244" y="489"/>
                    </a:cubicBezTo>
                    <a:cubicBezTo>
                      <a:pt x="1148" y="489"/>
                      <a:pt x="1148" y="489"/>
                      <a:pt x="1148" y="489"/>
                    </a:cubicBezTo>
                    <a:lnTo>
                      <a:pt x="1148" y="1468"/>
                    </a:lnTo>
                    <a:close/>
                    <a:moveTo>
                      <a:pt x="1148" y="1468"/>
                    </a:moveTo>
                    <a:cubicBezTo>
                      <a:pt x="1148" y="1468"/>
                      <a:pt x="1148" y="1468"/>
                      <a:pt x="1148" y="1468"/>
                    </a:cubicBezTo>
                  </a:path>
                </a:pathLst>
              </a:custGeom>
              <a:solidFill>
                <a:srgbClr val="FCFCFD"/>
              </a:solidFill>
              <a:ln>
                <a:noFill/>
              </a:ln>
              <a:effectLst>
                <a:outerShdw blurRad="254000" dist="38100" dir="5400000" algn="t" rotWithShape="0">
                  <a:srgbClr val="969F98">
                    <a:alpha val="20000"/>
                  </a:srgb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19">
                <a:extLst>
                  <a:ext uri="{FF2B5EF4-FFF2-40B4-BE49-F238E27FC236}">
                    <a16:creationId xmlns:a16="http://schemas.microsoft.com/office/drawing/2014/main" id="{3ABB74A6-29FF-479D-AE3B-B591DF4D5367}"/>
                  </a:ext>
                </a:extLst>
              </p:cNvPr>
              <p:cNvSpPr>
                <a:spLocks noEditPoints="1"/>
              </p:cNvSpPr>
              <p:nvPr/>
            </p:nvSpPr>
            <p:spPr bwMode="auto">
              <a:xfrm>
                <a:off x="1788" y="447"/>
                <a:ext cx="192" cy="18"/>
              </a:xfrm>
              <a:custGeom>
                <a:avLst/>
                <a:gdLst>
                  <a:gd name="T0" fmla="*/ 43 w 885"/>
                  <a:gd name="T1" fmla="*/ 0 h 85"/>
                  <a:gd name="T2" fmla="*/ 0 w 885"/>
                  <a:gd name="T3" fmla="*/ 42 h 85"/>
                  <a:gd name="T4" fmla="*/ 43 w 885"/>
                  <a:gd name="T5" fmla="*/ 85 h 85"/>
                  <a:gd name="T6" fmla="*/ 842 w 885"/>
                  <a:gd name="T7" fmla="*/ 85 h 85"/>
                  <a:gd name="T8" fmla="*/ 885 w 885"/>
                  <a:gd name="T9" fmla="*/ 42 h 85"/>
                  <a:gd name="T10" fmla="*/ 842 w 885"/>
                  <a:gd name="T11" fmla="*/ 0 h 85"/>
                  <a:gd name="T12" fmla="*/ 43 w 885"/>
                  <a:gd name="T13" fmla="*/ 0 h 85"/>
                  <a:gd name="T14" fmla="*/ 43 w 885"/>
                  <a:gd name="T15" fmla="*/ 0 h 85"/>
                  <a:gd name="T16" fmla="*/ 43 w 885"/>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85">
                    <a:moveTo>
                      <a:pt x="43" y="0"/>
                    </a:moveTo>
                    <a:cubicBezTo>
                      <a:pt x="19" y="0"/>
                      <a:pt x="0" y="19"/>
                      <a:pt x="0" y="42"/>
                    </a:cubicBezTo>
                    <a:cubicBezTo>
                      <a:pt x="0" y="66"/>
                      <a:pt x="20" y="85"/>
                      <a:pt x="43" y="85"/>
                    </a:cubicBezTo>
                    <a:cubicBezTo>
                      <a:pt x="842" y="85"/>
                      <a:pt x="842" y="85"/>
                      <a:pt x="842" y="85"/>
                    </a:cubicBezTo>
                    <a:cubicBezTo>
                      <a:pt x="866" y="85"/>
                      <a:pt x="885" y="66"/>
                      <a:pt x="885" y="42"/>
                    </a:cubicBezTo>
                    <a:cubicBezTo>
                      <a:pt x="885" y="19"/>
                      <a:pt x="866" y="0"/>
                      <a:pt x="842" y="0"/>
                    </a:cubicBezTo>
                    <a:lnTo>
                      <a:pt x="43" y="0"/>
                    </a:lnTo>
                    <a:close/>
                    <a:moveTo>
                      <a:pt x="43" y="0"/>
                    </a:moveTo>
                    <a:cubicBezTo>
                      <a:pt x="43" y="0"/>
                      <a:pt x="43" y="0"/>
                      <a:pt x="43" y="0"/>
                    </a:cubicBezTo>
                  </a:path>
                </a:pathLst>
              </a:custGeom>
              <a:solidFill>
                <a:srgbClr val="FCFCFD"/>
              </a:solidFill>
              <a:ln>
                <a:noFill/>
              </a:ln>
              <a:effectLst>
                <a:outerShdw blurRad="254000" dist="38100" dir="5400000" algn="t" rotWithShape="0">
                  <a:srgbClr val="969F98">
                    <a:alpha val="20000"/>
                  </a:srgb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20">
                <a:extLst>
                  <a:ext uri="{FF2B5EF4-FFF2-40B4-BE49-F238E27FC236}">
                    <a16:creationId xmlns:a16="http://schemas.microsoft.com/office/drawing/2014/main" id="{556A006D-7C0C-467E-91DD-E3FF65CE5974}"/>
                  </a:ext>
                </a:extLst>
              </p:cNvPr>
              <p:cNvSpPr>
                <a:spLocks noEditPoints="1"/>
              </p:cNvSpPr>
              <p:nvPr/>
            </p:nvSpPr>
            <p:spPr bwMode="auto">
              <a:xfrm>
                <a:off x="1823" y="544"/>
                <a:ext cx="105" cy="136"/>
              </a:xfrm>
              <a:custGeom>
                <a:avLst/>
                <a:gdLst>
                  <a:gd name="T0" fmla="*/ 34 w 485"/>
                  <a:gd name="T1" fmla="*/ 627 h 630"/>
                  <a:gd name="T2" fmla="*/ 48 w 485"/>
                  <a:gd name="T3" fmla="*/ 630 h 630"/>
                  <a:gd name="T4" fmla="*/ 88 w 485"/>
                  <a:gd name="T5" fmla="*/ 602 h 630"/>
                  <a:gd name="T6" fmla="*/ 140 w 485"/>
                  <a:gd name="T7" fmla="*/ 457 h 630"/>
                  <a:gd name="T8" fmla="*/ 340 w 485"/>
                  <a:gd name="T9" fmla="*/ 457 h 630"/>
                  <a:gd name="T10" fmla="*/ 345 w 485"/>
                  <a:gd name="T11" fmla="*/ 456 h 630"/>
                  <a:gd name="T12" fmla="*/ 397 w 485"/>
                  <a:gd name="T13" fmla="*/ 602 h 630"/>
                  <a:gd name="T14" fmla="*/ 437 w 485"/>
                  <a:gd name="T15" fmla="*/ 630 h 630"/>
                  <a:gd name="T16" fmla="*/ 451 w 485"/>
                  <a:gd name="T17" fmla="*/ 627 h 630"/>
                  <a:gd name="T18" fmla="*/ 477 w 485"/>
                  <a:gd name="T19" fmla="*/ 573 h 630"/>
                  <a:gd name="T20" fmla="*/ 283 w 485"/>
                  <a:gd name="T21" fmla="*/ 29 h 630"/>
                  <a:gd name="T22" fmla="*/ 281 w 485"/>
                  <a:gd name="T23" fmla="*/ 25 h 630"/>
                  <a:gd name="T24" fmla="*/ 280 w 485"/>
                  <a:gd name="T25" fmla="*/ 23 h 630"/>
                  <a:gd name="T26" fmla="*/ 279 w 485"/>
                  <a:gd name="T27" fmla="*/ 21 h 630"/>
                  <a:gd name="T28" fmla="*/ 278 w 485"/>
                  <a:gd name="T29" fmla="*/ 19 h 630"/>
                  <a:gd name="T30" fmla="*/ 277 w 485"/>
                  <a:gd name="T31" fmla="*/ 18 h 630"/>
                  <a:gd name="T32" fmla="*/ 275 w 485"/>
                  <a:gd name="T33" fmla="*/ 16 h 630"/>
                  <a:gd name="T34" fmla="*/ 274 w 485"/>
                  <a:gd name="T35" fmla="*/ 15 h 630"/>
                  <a:gd name="T36" fmla="*/ 272 w 485"/>
                  <a:gd name="T37" fmla="*/ 13 h 630"/>
                  <a:gd name="T38" fmla="*/ 271 w 485"/>
                  <a:gd name="T39" fmla="*/ 12 h 630"/>
                  <a:gd name="T40" fmla="*/ 270 w 485"/>
                  <a:gd name="T41" fmla="*/ 10 h 630"/>
                  <a:gd name="T42" fmla="*/ 268 w 485"/>
                  <a:gd name="T43" fmla="*/ 9 h 630"/>
                  <a:gd name="T44" fmla="*/ 266 w 485"/>
                  <a:gd name="T45" fmla="*/ 8 h 630"/>
                  <a:gd name="T46" fmla="*/ 264 w 485"/>
                  <a:gd name="T47" fmla="*/ 6 h 630"/>
                  <a:gd name="T48" fmla="*/ 262 w 485"/>
                  <a:gd name="T49" fmla="*/ 5 h 630"/>
                  <a:gd name="T50" fmla="*/ 261 w 485"/>
                  <a:gd name="T51" fmla="*/ 5 h 630"/>
                  <a:gd name="T52" fmla="*/ 257 w 485"/>
                  <a:gd name="T53" fmla="*/ 3 h 630"/>
                  <a:gd name="T54" fmla="*/ 256 w 485"/>
                  <a:gd name="T55" fmla="*/ 3 h 630"/>
                  <a:gd name="T56" fmla="*/ 253 w 485"/>
                  <a:gd name="T57" fmla="*/ 2 h 630"/>
                  <a:gd name="T58" fmla="*/ 251 w 485"/>
                  <a:gd name="T59" fmla="*/ 2 h 630"/>
                  <a:gd name="T60" fmla="*/ 248 w 485"/>
                  <a:gd name="T61" fmla="*/ 1 h 630"/>
                  <a:gd name="T62" fmla="*/ 246 w 485"/>
                  <a:gd name="T63" fmla="*/ 1 h 630"/>
                  <a:gd name="T64" fmla="*/ 244 w 485"/>
                  <a:gd name="T65" fmla="*/ 0 h 630"/>
                  <a:gd name="T66" fmla="*/ 240 w 485"/>
                  <a:gd name="T67" fmla="*/ 0 h 630"/>
                  <a:gd name="T68" fmla="*/ 238 w 485"/>
                  <a:gd name="T69" fmla="*/ 1 h 630"/>
                  <a:gd name="T70" fmla="*/ 236 w 485"/>
                  <a:gd name="T71" fmla="*/ 1 h 630"/>
                  <a:gd name="T72" fmla="*/ 233 w 485"/>
                  <a:gd name="T73" fmla="*/ 2 h 630"/>
                  <a:gd name="T74" fmla="*/ 232 w 485"/>
                  <a:gd name="T75" fmla="*/ 2 h 630"/>
                  <a:gd name="T76" fmla="*/ 228 w 485"/>
                  <a:gd name="T77" fmla="*/ 3 h 630"/>
                  <a:gd name="T78" fmla="*/ 228 w 485"/>
                  <a:gd name="T79" fmla="*/ 3 h 630"/>
                  <a:gd name="T80" fmla="*/ 224 w 485"/>
                  <a:gd name="T81" fmla="*/ 5 h 630"/>
                  <a:gd name="T82" fmla="*/ 222 w 485"/>
                  <a:gd name="T83" fmla="*/ 5 h 630"/>
                  <a:gd name="T84" fmla="*/ 220 w 485"/>
                  <a:gd name="T85" fmla="*/ 6 h 630"/>
                  <a:gd name="T86" fmla="*/ 218 w 485"/>
                  <a:gd name="T87" fmla="*/ 8 h 630"/>
                  <a:gd name="T88" fmla="*/ 217 w 485"/>
                  <a:gd name="T89" fmla="*/ 9 h 630"/>
                  <a:gd name="T90" fmla="*/ 215 w 485"/>
                  <a:gd name="T91" fmla="*/ 10 h 630"/>
                  <a:gd name="T92" fmla="*/ 214 w 485"/>
                  <a:gd name="T93" fmla="*/ 12 h 630"/>
                  <a:gd name="T94" fmla="*/ 210 w 485"/>
                  <a:gd name="T95" fmla="*/ 15 h 630"/>
                  <a:gd name="T96" fmla="*/ 209 w 485"/>
                  <a:gd name="T97" fmla="*/ 16 h 630"/>
                  <a:gd name="T98" fmla="*/ 207 w 485"/>
                  <a:gd name="T99" fmla="*/ 18 h 630"/>
                  <a:gd name="T100" fmla="*/ 206 w 485"/>
                  <a:gd name="T101" fmla="*/ 19 h 630"/>
                  <a:gd name="T102" fmla="*/ 205 w 485"/>
                  <a:gd name="T103" fmla="*/ 21 h 630"/>
                  <a:gd name="T104" fmla="*/ 204 w 485"/>
                  <a:gd name="T105" fmla="*/ 23 h 630"/>
                  <a:gd name="T106" fmla="*/ 203 w 485"/>
                  <a:gd name="T107" fmla="*/ 25 h 630"/>
                  <a:gd name="T108" fmla="*/ 202 w 485"/>
                  <a:gd name="T109" fmla="*/ 29 h 630"/>
                  <a:gd name="T110" fmla="*/ 7 w 485"/>
                  <a:gd name="T111" fmla="*/ 573 h 630"/>
                  <a:gd name="T112" fmla="*/ 34 w 485"/>
                  <a:gd name="T113" fmla="*/ 627 h 630"/>
                  <a:gd name="T114" fmla="*/ 243 w 485"/>
                  <a:gd name="T115" fmla="*/ 170 h 630"/>
                  <a:gd name="T116" fmla="*/ 315 w 485"/>
                  <a:gd name="T117" fmla="*/ 372 h 630"/>
                  <a:gd name="T118" fmla="*/ 170 w 485"/>
                  <a:gd name="T119" fmla="*/ 372 h 630"/>
                  <a:gd name="T120" fmla="*/ 243 w 485"/>
                  <a:gd name="T121" fmla="*/ 170 h 630"/>
                  <a:gd name="T122" fmla="*/ 243 w 485"/>
                  <a:gd name="T123" fmla="*/ 170 h 630"/>
                  <a:gd name="T124" fmla="*/ 243 w 485"/>
                  <a:gd name="T125" fmla="*/ 17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630">
                    <a:moveTo>
                      <a:pt x="34" y="627"/>
                    </a:moveTo>
                    <a:cubicBezTo>
                      <a:pt x="38" y="629"/>
                      <a:pt x="43" y="630"/>
                      <a:pt x="48" y="630"/>
                    </a:cubicBezTo>
                    <a:cubicBezTo>
                      <a:pt x="66" y="630"/>
                      <a:pt x="82" y="619"/>
                      <a:pt x="88" y="602"/>
                    </a:cubicBezTo>
                    <a:cubicBezTo>
                      <a:pt x="140" y="457"/>
                      <a:pt x="140" y="457"/>
                      <a:pt x="140" y="457"/>
                    </a:cubicBezTo>
                    <a:cubicBezTo>
                      <a:pt x="340" y="457"/>
                      <a:pt x="340" y="457"/>
                      <a:pt x="340" y="457"/>
                    </a:cubicBezTo>
                    <a:cubicBezTo>
                      <a:pt x="341" y="457"/>
                      <a:pt x="343" y="457"/>
                      <a:pt x="345" y="456"/>
                    </a:cubicBezTo>
                    <a:cubicBezTo>
                      <a:pt x="397" y="602"/>
                      <a:pt x="397" y="602"/>
                      <a:pt x="397" y="602"/>
                    </a:cubicBezTo>
                    <a:cubicBezTo>
                      <a:pt x="403" y="619"/>
                      <a:pt x="419" y="630"/>
                      <a:pt x="437" y="630"/>
                    </a:cubicBezTo>
                    <a:cubicBezTo>
                      <a:pt x="441" y="630"/>
                      <a:pt x="446" y="629"/>
                      <a:pt x="451" y="627"/>
                    </a:cubicBezTo>
                    <a:cubicBezTo>
                      <a:pt x="473" y="619"/>
                      <a:pt x="485" y="595"/>
                      <a:pt x="477" y="573"/>
                    </a:cubicBezTo>
                    <a:cubicBezTo>
                      <a:pt x="283" y="29"/>
                      <a:pt x="283" y="29"/>
                      <a:pt x="283" y="29"/>
                    </a:cubicBezTo>
                    <a:cubicBezTo>
                      <a:pt x="282" y="28"/>
                      <a:pt x="282" y="27"/>
                      <a:pt x="281" y="25"/>
                    </a:cubicBezTo>
                    <a:cubicBezTo>
                      <a:pt x="280" y="23"/>
                      <a:pt x="280" y="23"/>
                      <a:pt x="280" y="23"/>
                    </a:cubicBezTo>
                    <a:cubicBezTo>
                      <a:pt x="279" y="21"/>
                      <a:pt x="279" y="21"/>
                      <a:pt x="279" y="21"/>
                    </a:cubicBezTo>
                    <a:cubicBezTo>
                      <a:pt x="279" y="21"/>
                      <a:pt x="278" y="20"/>
                      <a:pt x="278" y="19"/>
                    </a:cubicBezTo>
                    <a:cubicBezTo>
                      <a:pt x="278" y="19"/>
                      <a:pt x="277" y="18"/>
                      <a:pt x="277" y="18"/>
                    </a:cubicBezTo>
                    <a:cubicBezTo>
                      <a:pt x="277" y="17"/>
                      <a:pt x="276" y="17"/>
                      <a:pt x="275" y="16"/>
                    </a:cubicBezTo>
                    <a:cubicBezTo>
                      <a:pt x="275" y="16"/>
                      <a:pt x="275" y="15"/>
                      <a:pt x="274" y="15"/>
                    </a:cubicBezTo>
                    <a:cubicBezTo>
                      <a:pt x="274" y="14"/>
                      <a:pt x="273" y="14"/>
                      <a:pt x="272" y="13"/>
                    </a:cubicBezTo>
                    <a:cubicBezTo>
                      <a:pt x="271" y="12"/>
                      <a:pt x="271" y="12"/>
                      <a:pt x="271" y="12"/>
                    </a:cubicBezTo>
                    <a:cubicBezTo>
                      <a:pt x="270" y="11"/>
                      <a:pt x="270" y="11"/>
                      <a:pt x="270" y="10"/>
                    </a:cubicBezTo>
                    <a:cubicBezTo>
                      <a:pt x="269" y="10"/>
                      <a:pt x="268" y="9"/>
                      <a:pt x="268" y="9"/>
                    </a:cubicBezTo>
                    <a:cubicBezTo>
                      <a:pt x="267" y="8"/>
                      <a:pt x="267" y="8"/>
                      <a:pt x="266" y="8"/>
                    </a:cubicBezTo>
                    <a:cubicBezTo>
                      <a:pt x="266" y="7"/>
                      <a:pt x="265" y="7"/>
                      <a:pt x="264" y="6"/>
                    </a:cubicBezTo>
                    <a:cubicBezTo>
                      <a:pt x="262" y="5"/>
                      <a:pt x="262" y="5"/>
                      <a:pt x="262" y="5"/>
                    </a:cubicBezTo>
                    <a:cubicBezTo>
                      <a:pt x="261" y="5"/>
                      <a:pt x="261" y="5"/>
                      <a:pt x="261" y="5"/>
                    </a:cubicBezTo>
                    <a:cubicBezTo>
                      <a:pt x="259" y="4"/>
                      <a:pt x="258" y="3"/>
                      <a:pt x="257" y="3"/>
                    </a:cubicBezTo>
                    <a:cubicBezTo>
                      <a:pt x="256" y="3"/>
                      <a:pt x="256" y="3"/>
                      <a:pt x="256" y="3"/>
                    </a:cubicBezTo>
                    <a:cubicBezTo>
                      <a:pt x="253" y="2"/>
                      <a:pt x="253" y="2"/>
                      <a:pt x="253" y="2"/>
                    </a:cubicBezTo>
                    <a:cubicBezTo>
                      <a:pt x="252" y="2"/>
                      <a:pt x="252" y="2"/>
                      <a:pt x="251" y="2"/>
                    </a:cubicBezTo>
                    <a:cubicBezTo>
                      <a:pt x="250" y="1"/>
                      <a:pt x="249" y="1"/>
                      <a:pt x="248" y="1"/>
                    </a:cubicBezTo>
                    <a:cubicBezTo>
                      <a:pt x="248" y="1"/>
                      <a:pt x="247" y="1"/>
                      <a:pt x="246" y="1"/>
                    </a:cubicBezTo>
                    <a:cubicBezTo>
                      <a:pt x="246" y="1"/>
                      <a:pt x="245" y="0"/>
                      <a:pt x="244" y="0"/>
                    </a:cubicBezTo>
                    <a:cubicBezTo>
                      <a:pt x="240" y="0"/>
                      <a:pt x="240" y="0"/>
                      <a:pt x="240" y="0"/>
                    </a:cubicBezTo>
                    <a:cubicBezTo>
                      <a:pt x="239" y="0"/>
                      <a:pt x="238" y="0"/>
                      <a:pt x="238" y="1"/>
                    </a:cubicBezTo>
                    <a:cubicBezTo>
                      <a:pt x="237" y="1"/>
                      <a:pt x="237" y="1"/>
                      <a:pt x="236" y="1"/>
                    </a:cubicBezTo>
                    <a:cubicBezTo>
                      <a:pt x="235" y="1"/>
                      <a:pt x="234" y="1"/>
                      <a:pt x="233" y="2"/>
                    </a:cubicBezTo>
                    <a:cubicBezTo>
                      <a:pt x="233" y="2"/>
                      <a:pt x="232" y="2"/>
                      <a:pt x="232" y="2"/>
                    </a:cubicBezTo>
                    <a:cubicBezTo>
                      <a:pt x="230" y="2"/>
                      <a:pt x="229" y="3"/>
                      <a:pt x="228" y="3"/>
                    </a:cubicBezTo>
                    <a:cubicBezTo>
                      <a:pt x="228" y="3"/>
                      <a:pt x="228" y="3"/>
                      <a:pt x="228" y="3"/>
                    </a:cubicBezTo>
                    <a:cubicBezTo>
                      <a:pt x="227" y="3"/>
                      <a:pt x="225" y="4"/>
                      <a:pt x="224" y="5"/>
                    </a:cubicBezTo>
                    <a:cubicBezTo>
                      <a:pt x="222" y="5"/>
                      <a:pt x="222" y="5"/>
                      <a:pt x="222" y="5"/>
                    </a:cubicBezTo>
                    <a:cubicBezTo>
                      <a:pt x="220" y="6"/>
                      <a:pt x="220" y="6"/>
                      <a:pt x="220" y="6"/>
                    </a:cubicBezTo>
                    <a:cubicBezTo>
                      <a:pt x="220" y="7"/>
                      <a:pt x="219" y="7"/>
                      <a:pt x="218" y="8"/>
                    </a:cubicBezTo>
                    <a:cubicBezTo>
                      <a:pt x="218" y="8"/>
                      <a:pt x="217" y="8"/>
                      <a:pt x="217" y="9"/>
                    </a:cubicBezTo>
                    <a:cubicBezTo>
                      <a:pt x="216" y="9"/>
                      <a:pt x="215" y="10"/>
                      <a:pt x="215" y="10"/>
                    </a:cubicBezTo>
                    <a:cubicBezTo>
                      <a:pt x="214" y="11"/>
                      <a:pt x="214" y="11"/>
                      <a:pt x="214" y="12"/>
                    </a:cubicBezTo>
                    <a:cubicBezTo>
                      <a:pt x="210" y="15"/>
                      <a:pt x="210" y="15"/>
                      <a:pt x="210" y="15"/>
                    </a:cubicBezTo>
                    <a:cubicBezTo>
                      <a:pt x="210" y="15"/>
                      <a:pt x="210" y="16"/>
                      <a:pt x="209" y="16"/>
                    </a:cubicBezTo>
                    <a:cubicBezTo>
                      <a:pt x="208" y="17"/>
                      <a:pt x="208" y="17"/>
                      <a:pt x="207" y="18"/>
                    </a:cubicBezTo>
                    <a:cubicBezTo>
                      <a:pt x="207" y="18"/>
                      <a:pt x="207" y="19"/>
                      <a:pt x="206" y="19"/>
                    </a:cubicBezTo>
                    <a:cubicBezTo>
                      <a:pt x="206" y="20"/>
                      <a:pt x="206" y="21"/>
                      <a:pt x="205" y="21"/>
                    </a:cubicBezTo>
                    <a:cubicBezTo>
                      <a:pt x="204" y="23"/>
                      <a:pt x="204" y="23"/>
                      <a:pt x="204" y="23"/>
                    </a:cubicBezTo>
                    <a:cubicBezTo>
                      <a:pt x="203" y="25"/>
                      <a:pt x="203" y="25"/>
                      <a:pt x="203" y="25"/>
                    </a:cubicBezTo>
                    <a:cubicBezTo>
                      <a:pt x="203" y="26"/>
                      <a:pt x="202" y="28"/>
                      <a:pt x="202" y="29"/>
                    </a:cubicBezTo>
                    <a:cubicBezTo>
                      <a:pt x="7" y="573"/>
                      <a:pt x="7" y="573"/>
                      <a:pt x="7" y="573"/>
                    </a:cubicBezTo>
                    <a:cubicBezTo>
                      <a:pt x="0" y="595"/>
                      <a:pt x="12" y="619"/>
                      <a:pt x="34" y="627"/>
                    </a:cubicBezTo>
                    <a:close/>
                    <a:moveTo>
                      <a:pt x="243" y="170"/>
                    </a:moveTo>
                    <a:cubicBezTo>
                      <a:pt x="315" y="372"/>
                      <a:pt x="315" y="372"/>
                      <a:pt x="315" y="372"/>
                    </a:cubicBezTo>
                    <a:cubicBezTo>
                      <a:pt x="170" y="372"/>
                      <a:pt x="170" y="372"/>
                      <a:pt x="170" y="372"/>
                    </a:cubicBezTo>
                    <a:lnTo>
                      <a:pt x="243" y="170"/>
                    </a:lnTo>
                    <a:close/>
                    <a:moveTo>
                      <a:pt x="243" y="170"/>
                    </a:moveTo>
                    <a:cubicBezTo>
                      <a:pt x="243" y="170"/>
                      <a:pt x="243" y="170"/>
                      <a:pt x="243" y="170"/>
                    </a:cubicBezTo>
                  </a:path>
                </a:pathLst>
              </a:custGeom>
              <a:solidFill>
                <a:srgbClr val="FCFCFD"/>
              </a:solidFill>
              <a:ln>
                <a:noFill/>
              </a:ln>
              <a:effectLst>
                <a:outerShdw blurRad="254000" dist="38100" dir="5400000" algn="t" rotWithShape="0">
                  <a:srgbClr val="969F98">
                    <a:alpha val="20000"/>
                  </a:srgb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grpSp>
      <p:sp>
        <p:nvSpPr>
          <p:cNvPr id="4" name="投影片編號版面配置區 3"/>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22</a:t>
            </a:fld>
            <a:endParaRPr lang="en-US" altLang="zh-TW" dirty="0">
              <a:solidFill>
                <a:srgbClr val="000000"/>
              </a:solidFill>
            </a:endParaRPr>
          </a:p>
        </p:txBody>
      </p:sp>
    </p:spTree>
    <p:extLst>
      <p:ext uri="{BB962C8B-B14F-4D97-AF65-F5344CB8AC3E}">
        <p14:creationId xmlns:p14="http://schemas.microsoft.com/office/powerpoint/2010/main" val="1834992180"/>
      </p:ext>
    </p:extLst>
  </p:cSld>
  <p:clrMapOvr>
    <a:masterClrMapping/>
  </p:clrMapOvr>
  <p:transition>
    <p:strip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BC5DFBA6-E5FC-4C0A-93BA-33B1CF5351EF}"/>
              </a:ext>
            </a:extLst>
          </p:cNvPr>
          <p:cNvSpPr/>
          <p:nvPr/>
        </p:nvSpPr>
        <p:spPr>
          <a:xfrm>
            <a:off x="0" y="3305176"/>
            <a:ext cx="9144000" cy="3552825"/>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矩形 1">
            <a:extLst>
              <a:ext uri="{FF2B5EF4-FFF2-40B4-BE49-F238E27FC236}">
                <a16:creationId xmlns:a16="http://schemas.microsoft.com/office/drawing/2014/main" id="{966FCA9E-7EEF-49AD-B7A6-FFFCAB43CECD}"/>
              </a:ext>
            </a:extLst>
          </p:cNvPr>
          <p:cNvSpPr/>
          <p:nvPr/>
        </p:nvSpPr>
        <p:spPr>
          <a:xfrm>
            <a:off x="521494" y="1804988"/>
            <a:ext cx="8336756" cy="4595812"/>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a:extLst>
              <a:ext uri="{FF2B5EF4-FFF2-40B4-BE49-F238E27FC236}">
                <a16:creationId xmlns:a16="http://schemas.microsoft.com/office/drawing/2014/main" id="{3A0DDC5D-EAD7-4975-9213-161CE74E81C4}"/>
              </a:ext>
            </a:extLst>
          </p:cNvPr>
          <p:cNvSpPr/>
          <p:nvPr/>
        </p:nvSpPr>
        <p:spPr>
          <a:xfrm>
            <a:off x="650082" y="1906588"/>
            <a:ext cx="8108156" cy="469265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文本框 14">
            <a:extLst>
              <a:ext uri="{FF2B5EF4-FFF2-40B4-BE49-F238E27FC236}">
                <a16:creationId xmlns:a16="http://schemas.microsoft.com/office/drawing/2014/main" id="{42908A71-B384-49EC-97D6-8D7A267C0A27}"/>
              </a:ext>
            </a:extLst>
          </p:cNvPr>
          <p:cNvSpPr txBox="1"/>
          <p:nvPr/>
        </p:nvSpPr>
        <p:spPr>
          <a:xfrm>
            <a:off x="738869" y="1906588"/>
            <a:ext cx="7972425" cy="4973669"/>
          </a:xfrm>
          <a:prstGeom prst="rect">
            <a:avLst/>
          </a:prstGeom>
          <a:noFill/>
        </p:spPr>
        <p:txBody>
          <a:bodyPr>
            <a:spAutoFit/>
          </a:bodyPr>
          <a:lstStyle/>
          <a:p>
            <a:pPr eaLnBrk="1" hangingPunct="1">
              <a:spcBef>
                <a:spcPct val="20000"/>
              </a:spcBef>
              <a:defRPr/>
            </a:pPr>
            <a:r>
              <a:rPr kumimoji="1" lang="en-US" altLang="zh-TW" sz="2600" b="1" dirty="0">
                <a:latin typeface="微軟正黑體" panose="020B0604030504040204" pitchFamily="34" charset="-120"/>
                <a:ea typeface="微軟正黑體" panose="020B0604030504040204" pitchFamily="34" charset="-120"/>
              </a:rPr>
              <a:t>1.</a:t>
            </a:r>
            <a:r>
              <a:rPr kumimoji="1" lang="zh-TW" altLang="en-US" sz="2600" b="1" dirty="0">
                <a:latin typeface="微軟正黑體" panose="020B0604030504040204" pitchFamily="34" charset="-120"/>
                <a:ea typeface="微軟正黑體" panose="020B0604030504040204" pitchFamily="34" charset="-120"/>
              </a:rPr>
              <a:t>先擬大綱架構</a:t>
            </a:r>
            <a:r>
              <a:rPr kumimoji="1" lang="en-US" altLang="zh-TW" sz="2600" b="1" dirty="0">
                <a:latin typeface="微軟正黑體" panose="020B0604030504040204" pitchFamily="34" charset="-120"/>
                <a:ea typeface="微軟正黑體" panose="020B0604030504040204" pitchFamily="34" charset="-120"/>
              </a:rPr>
              <a:t>:</a:t>
            </a:r>
            <a:r>
              <a:rPr kumimoji="1" lang="zh-TW" altLang="en-US" sz="2600" dirty="0">
                <a:latin typeface="微軟正黑體" panose="020B0604030504040204" pitchFamily="34" charset="-120"/>
                <a:ea typeface="微軟正黑體" panose="020B0604030504040204" pitchFamily="34" charset="-120"/>
              </a:rPr>
              <a:t>先利用大綱架構計畫書所需要撰寫的內容，善用課堂上所學到的大綱項目。</a:t>
            </a:r>
          </a:p>
          <a:p>
            <a:pPr eaLnBrk="1" hangingPunct="1">
              <a:spcBef>
                <a:spcPct val="20000"/>
              </a:spcBef>
              <a:defRPr/>
            </a:pPr>
            <a:r>
              <a:rPr kumimoji="1" lang="en-US" altLang="zh-TW" sz="2600" b="1" dirty="0">
                <a:latin typeface="微軟正黑體" panose="020B0604030504040204" pitchFamily="34" charset="-120"/>
                <a:ea typeface="微軟正黑體" panose="020B0604030504040204" pitchFamily="34" charset="-120"/>
              </a:rPr>
              <a:t>2.</a:t>
            </a:r>
            <a:r>
              <a:rPr kumimoji="1" lang="zh-TW" altLang="en-US" sz="2600" b="1" dirty="0">
                <a:latin typeface="微軟正黑體" panose="020B0604030504040204" pitchFamily="34" charset="-120"/>
                <a:ea typeface="微軟正黑體" panose="020B0604030504040204" pitchFamily="34" charset="-120"/>
              </a:rPr>
              <a:t>公式代入法</a:t>
            </a:r>
            <a:r>
              <a:rPr kumimoji="1" lang="en-US" altLang="zh-TW" sz="2600" b="1" dirty="0">
                <a:latin typeface="微軟正黑體" panose="020B0604030504040204" pitchFamily="34" charset="-120"/>
                <a:ea typeface="微軟正黑體" panose="020B0604030504040204" pitchFamily="34" charset="-120"/>
              </a:rPr>
              <a:t>:</a:t>
            </a:r>
            <a:r>
              <a:rPr kumimoji="1" lang="zh-TW" altLang="en-US" sz="2600" dirty="0">
                <a:latin typeface="微軟正黑體" panose="020B0604030504040204" pitchFamily="34" charset="-120"/>
                <a:ea typeface="微軟正黑體" panose="020B0604030504040204" pitchFamily="34" charset="-120"/>
              </a:rPr>
              <a:t>大綱完成後，代入自己事業的實際情形，完成內容。</a:t>
            </a:r>
            <a:r>
              <a:rPr kumimoji="1" lang="zh-TW" altLang="en-US" sz="2600" b="1" dirty="0">
                <a:latin typeface="微軟正黑體" panose="020B0604030504040204" pitchFamily="34" charset="-120"/>
                <a:ea typeface="微軟正黑體" panose="020B0604030504040204" pitchFamily="34" charset="-120"/>
              </a:rPr>
              <a:t> </a:t>
            </a:r>
          </a:p>
          <a:p>
            <a:pPr eaLnBrk="1" hangingPunct="1">
              <a:spcBef>
                <a:spcPct val="20000"/>
              </a:spcBef>
              <a:defRPr/>
            </a:pPr>
            <a:r>
              <a:rPr kumimoji="1" lang="en-US" altLang="zh-TW" sz="2600" b="1" dirty="0">
                <a:latin typeface="微軟正黑體" panose="020B0604030504040204" pitchFamily="34" charset="-120"/>
                <a:ea typeface="微軟正黑體" panose="020B0604030504040204" pitchFamily="34" charset="-120"/>
              </a:rPr>
              <a:t>3.</a:t>
            </a:r>
            <a:r>
              <a:rPr kumimoji="1" lang="zh-TW" altLang="en-US" sz="2600" b="1" dirty="0">
                <a:latin typeface="微軟正黑體" panose="020B0604030504040204" pitchFamily="34" charset="-120"/>
                <a:ea typeface="微軟正黑體" panose="020B0604030504040204" pitchFamily="34" charset="-120"/>
              </a:rPr>
              <a:t>重點標示</a:t>
            </a:r>
            <a:r>
              <a:rPr kumimoji="1" lang="en-US" altLang="zh-TW" sz="2600" b="1" dirty="0">
                <a:latin typeface="微軟正黑體" panose="020B0604030504040204" pitchFamily="34" charset="-120"/>
                <a:ea typeface="微軟正黑體" panose="020B0604030504040204" pitchFamily="34" charset="-120"/>
              </a:rPr>
              <a:t>:</a:t>
            </a:r>
            <a:r>
              <a:rPr kumimoji="1" lang="zh-TW" altLang="en-US" sz="2600" dirty="0">
                <a:latin typeface="微軟正黑體" panose="020B0604030504040204" pitchFamily="34" charset="-120"/>
                <a:ea typeface="微軟正黑體" panose="020B0604030504040204" pitchFamily="34" charset="-120"/>
              </a:rPr>
              <a:t>掌握項目重點，每一項目下要分主標副標以便閱讀。</a:t>
            </a:r>
            <a:r>
              <a:rPr kumimoji="1" lang="en-US" altLang="zh-TW" sz="2600" dirty="0">
                <a:latin typeface="微軟正黑體" panose="020B0604030504040204" pitchFamily="34" charset="-120"/>
                <a:ea typeface="微軟正黑體" panose="020B0604030504040204" pitchFamily="34" charset="-120"/>
              </a:rPr>
              <a:t>  </a:t>
            </a:r>
          </a:p>
          <a:p>
            <a:pPr eaLnBrk="1" hangingPunct="1">
              <a:spcBef>
                <a:spcPct val="20000"/>
              </a:spcBef>
              <a:defRPr/>
            </a:pPr>
            <a:r>
              <a:rPr kumimoji="1" lang="en-US" altLang="zh-TW" sz="2600" b="1" dirty="0">
                <a:latin typeface="微軟正黑體" panose="020B0604030504040204" pitchFamily="34" charset="-120"/>
                <a:ea typeface="微軟正黑體" panose="020B0604030504040204" pitchFamily="34" charset="-120"/>
              </a:rPr>
              <a:t>4.</a:t>
            </a:r>
            <a:r>
              <a:rPr kumimoji="1" lang="zh-TW" altLang="en-US" sz="2600" b="1" dirty="0">
                <a:latin typeface="微軟正黑體" panose="020B0604030504040204" pitchFamily="34" charset="-120"/>
                <a:ea typeface="微軟正黑體" panose="020B0604030504040204" pitchFamily="34" charset="-120"/>
              </a:rPr>
              <a:t>數據明確</a:t>
            </a:r>
            <a:r>
              <a:rPr kumimoji="1" lang="en-US" altLang="zh-TW" sz="2600" b="1" dirty="0">
                <a:latin typeface="微軟正黑體" panose="020B0604030504040204" pitchFamily="34" charset="-120"/>
                <a:ea typeface="微軟正黑體" panose="020B0604030504040204" pitchFamily="34" charset="-120"/>
              </a:rPr>
              <a:t>:</a:t>
            </a:r>
            <a:r>
              <a:rPr kumimoji="1" lang="zh-TW" altLang="en-US" sz="2600" dirty="0">
                <a:latin typeface="微軟正黑體" panose="020B0604030504040204" pitchFamily="34" charset="-120"/>
                <a:ea typeface="微軟正黑體" panose="020B0604030504040204" pitchFamily="34" charset="-120"/>
              </a:rPr>
              <a:t>儘量將自己的規畫敘述與數字搭起來。</a:t>
            </a:r>
            <a:endParaRPr kumimoji="1" lang="en-US" altLang="zh-TW" sz="2600" b="1" dirty="0">
              <a:solidFill>
                <a:srgbClr val="FF0000"/>
              </a:solidFill>
              <a:latin typeface="微軟正黑體" panose="020B0604030504040204" pitchFamily="34" charset="-120"/>
              <a:ea typeface="微軟正黑體" panose="020B0604030504040204" pitchFamily="34" charset="-120"/>
            </a:endParaRPr>
          </a:p>
          <a:p>
            <a:pPr eaLnBrk="1" hangingPunct="1">
              <a:spcBef>
                <a:spcPct val="20000"/>
              </a:spcBef>
              <a:defRPr/>
            </a:pPr>
            <a:r>
              <a:rPr kumimoji="1" lang="en-US" altLang="zh-TW" sz="2600" b="1" dirty="0">
                <a:latin typeface="微軟正黑體" panose="020B0604030504040204" pitchFamily="34" charset="-120"/>
                <a:ea typeface="微軟正黑體" panose="020B0604030504040204" pitchFamily="34" charset="-120"/>
              </a:rPr>
              <a:t>5.</a:t>
            </a:r>
            <a:r>
              <a:rPr kumimoji="1" lang="zh-TW" altLang="en-US" sz="2600" b="1" dirty="0">
                <a:latin typeface="微軟正黑體" panose="020B0604030504040204" pitchFamily="34" charset="-120"/>
                <a:ea typeface="微軟正黑體" panose="020B0604030504040204" pitchFamily="34" charset="-120"/>
              </a:rPr>
              <a:t>表格條列</a:t>
            </a:r>
            <a:r>
              <a:rPr kumimoji="1" lang="en-US" altLang="zh-TW" sz="2600" b="1" dirty="0">
                <a:latin typeface="微軟正黑體" panose="020B0604030504040204" pitchFamily="34" charset="-120"/>
                <a:ea typeface="微軟正黑體" panose="020B0604030504040204" pitchFamily="34" charset="-120"/>
              </a:rPr>
              <a:t>:</a:t>
            </a:r>
            <a:r>
              <a:rPr kumimoji="1" lang="zh-TW" altLang="en-US" sz="2600" dirty="0">
                <a:latin typeface="微軟正黑體" panose="020B0604030504040204" pitchFamily="34" charset="-120"/>
                <a:ea typeface="微軟正黑體" panose="020B0604030504040204" pitchFamily="34" charset="-120"/>
              </a:rPr>
              <a:t>可以使用條列化或表格化的說明表達方式。</a:t>
            </a:r>
            <a:endParaRPr kumimoji="1" lang="zh-TW" altLang="en-US" sz="2600" b="1" dirty="0">
              <a:latin typeface="微軟正黑體" panose="020B0604030504040204" pitchFamily="34" charset="-120"/>
              <a:ea typeface="微軟正黑體" panose="020B0604030504040204" pitchFamily="34" charset="-120"/>
            </a:endParaRPr>
          </a:p>
          <a:p>
            <a:pPr eaLnBrk="1" hangingPunct="1">
              <a:spcBef>
                <a:spcPct val="20000"/>
              </a:spcBef>
              <a:defRPr/>
            </a:pPr>
            <a:r>
              <a:rPr kumimoji="1" lang="en-US" altLang="zh-TW" sz="2600" b="1" dirty="0">
                <a:latin typeface="微軟正黑體" panose="020B0604030504040204" pitchFamily="34" charset="-120"/>
                <a:ea typeface="微軟正黑體" panose="020B0604030504040204" pitchFamily="34" charset="-120"/>
              </a:rPr>
              <a:t>6.</a:t>
            </a:r>
            <a:r>
              <a:rPr kumimoji="1" lang="zh-TW" altLang="en-US" sz="2600" b="1" dirty="0">
                <a:latin typeface="微軟正黑體" panose="020B0604030504040204" pitchFamily="34" charset="-120"/>
                <a:ea typeface="微軟正黑體" panose="020B0604030504040204" pitchFamily="34" charset="-120"/>
              </a:rPr>
              <a:t>先寫草稿</a:t>
            </a:r>
            <a:r>
              <a:rPr kumimoji="1" lang="en-US" altLang="zh-TW" sz="2600" b="1" dirty="0">
                <a:latin typeface="微軟正黑體" panose="020B0604030504040204" pitchFamily="34" charset="-120"/>
                <a:ea typeface="微軟正黑體" panose="020B0604030504040204" pitchFamily="34" charset="-120"/>
              </a:rPr>
              <a:t>:</a:t>
            </a:r>
            <a:r>
              <a:rPr kumimoji="1" lang="zh-TW" altLang="en-US" sz="2600" dirty="0">
                <a:latin typeface="微軟正黑體" panose="020B0604030504040204" pitchFamily="34" charset="-120"/>
                <a:ea typeface="微軟正黑體" panose="020B0604030504040204" pitchFamily="34" charset="-120"/>
              </a:rPr>
              <a:t>先擬稿，刪修妥當後再填表。</a:t>
            </a:r>
          </a:p>
          <a:p>
            <a:pPr eaLnBrk="1" hangingPunct="1">
              <a:spcBef>
                <a:spcPct val="20000"/>
              </a:spcBef>
              <a:defRPr/>
            </a:pPr>
            <a:r>
              <a:rPr kumimoji="1" lang="en-US" altLang="zh-TW" sz="2600" b="1" dirty="0">
                <a:latin typeface="微軟正黑體" panose="020B0604030504040204" pitchFamily="34" charset="-120"/>
                <a:ea typeface="微軟正黑體" panose="020B0604030504040204" pitchFamily="34" charset="-120"/>
              </a:rPr>
              <a:t>7.</a:t>
            </a:r>
            <a:r>
              <a:rPr kumimoji="1" lang="zh-TW" altLang="en-US" sz="2600" b="1" dirty="0">
                <a:latin typeface="微軟正黑體" panose="020B0604030504040204" pitchFamily="34" charset="-120"/>
                <a:ea typeface="微軟正黑體" panose="020B0604030504040204" pitchFamily="34" charset="-120"/>
              </a:rPr>
              <a:t>善用附件</a:t>
            </a:r>
            <a:r>
              <a:rPr kumimoji="1" lang="en-US" altLang="zh-TW" sz="2600" b="1" dirty="0">
                <a:latin typeface="微軟正黑體" panose="020B0604030504040204" pitchFamily="34" charset="-120"/>
                <a:ea typeface="微軟正黑體" panose="020B0604030504040204" pitchFamily="34" charset="-120"/>
              </a:rPr>
              <a:t>:</a:t>
            </a:r>
            <a:r>
              <a:rPr kumimoji="1" lang="zh-TW" altLang="en-US" sz="2600" dirty="0">
                <a:latin typeface="微軟正黑體" panose="020B0604030504040204" pitchFamily="34" charset="-120"/>
                <a:ea typeface="微軟正黑體" panose="020B0604030504040204" pitchFamily="34" charset="-120"/>
              </a:rPr>
              <a:t>有相關佐證資料檔案想提供審查參考的話</a:t>
            </a:r>
            <a:r>
              <a:rPr kumimoji="1" lang="en-US" altLang="zh-TW" sz="2600" dirty="0">
                <a:latin typeface="微軟正黑體" panose="020B0604030504040204" pitchFamily="34" charset="-120"/>
                <a:ea typeface="微軟正黑體" panose="020B0604030504040204" pitchFamily="34" charset="-120"/>
              </a:rPr>
              <a:t>, </a:t>
            </a:r>
            <a:r>
              <a:rPr kumimoji="1" lang="zh-TW" altLang="en-US" sz="2600" dirty="0">
                <a:latin typeface="微軟正黑體" panose="020B0604030504040204" pitchFamily="34" charset="-120"/>
                <a:ea typeface="微軟正黑體" panose="020B0604030504040204" pitchFamily="34" charset="-120"/>
              </a:rPr>
              <a:t>請以附件方式呈現</a:t>
            </a:r>
            <a:r>
              <a:rPr kumimoji="1" lang="en-US" altLang="zh-TW" sz="2600" dirty="0">
                <a:latin typeface="微軟正黑體" panose="020B0604030504040204" pitchFamily="34" charset="-120"/>
                <a:ea typeface="微軟正黑體" panose="020B0604030504040204" pitchFamily="34" charset="-120"/>
              </a:rPr>
              <a:t>,</a:t>
            </a:r>
            <a:r>
              <a:rPr kumimoji="1" lang="zh-TW" altLang="en-US" sz="2600" dirty="0">
                <a:latin typeface="微軟正黑體" panose="020B0604030504040204" pitchFamily="34" charset="-120"/>
                <a:ea typeface="微軟正黑體" panose="020B0604030504040204" pitchFamily="34" charset="-120"/>
              </a:rPr>
              <a:t>並將附件標明清楚。</a:t>
            </a:r>
          </a:p>
        </p:txBody>
      </p:sp>
      <p:cxnSp>
        <p:nvCxnSpPr>
          <p:cNvPr id="13"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14" name="文本框 5">
            <a:extLst>
              <a:ext uri="{FF2B5EF4-FFF2-40B4-BE49-F238E27FC236}">
                <a16:creationId xmlns:a16="http://schemas.microsoft.com/office/drawing/2014/main" id="{C9402702-C89C-4373-9684-BC28FF86A678}"/>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17" name="Rectangle 2"/>
          <p:cNvSpPr>
            <a:spLocks noChangeArrowheads="1"/>
          </p:cNvSpPr>
          <p:nvPr/>
        </p:nvSpPr>
        <p:spPr bwMode="auto">
          <a:xfrm>
            <a:off x="907257" y="793751"/>
            <a:ext cx="6552010" cy="1108075"/>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zh-TW" altLang="en-US" sz="4000" b="1" dirty="0">
                <a:solidFill>
                  <a:srgbClr val="7030A0"/>
                </a:solidFill>
                <a:latin typeface="微軟正黑體" panose="020B0604030504040204" pitchFamily="34" charset="-120"/>
                <a:ea typeface="微軟正黑體" panose="020B0604030504040204" pitchFamily="34" charset="-120"/>
              </a:rPr>
              <a:t>撰寫技巧</a:t>
            </a:r>
            <a:endParaRPr lang="zh-TW" altLang="en-US" sz="4000" b="1" dirty="0">
              <a:solidFill>
                <a:srgbClr val="7030A0"/>
              </a:solidFill>
              <a:latin typeface="微軟正黑體" panose="020B0604030504040204" pitchFamily="34" charset="-120"/>
              <a:ea typeface="微軟正黑體" panose="020B0604030504040204" pitchFamily="34" charset="-120"/>
              <a:cs typeface="+mj-cs"/>
            </a:endParaRPr>
          </a:p>
        </p:txBody>
      </p:sp>
      <p:sp>
        <p:nvSpPr>
          <p:cNvPr id="4" name="投影片編號版面配置區 3"/>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23</a:t>
            </a:fld>
            <a:endParaRPr lang="en-US" altLang="zh-TW" dirty="0">
              <a:solidFill>
                <a:srgbClr val="000000"/>
              </a:solidFill>
            </a:endParaRPr>
          </a:p>
        </p:txBody>
      </p:sp>
    </p:spTree>
    <p:extLst>
      <p:ext uri="{BB962C8B-B14F-4D97-AF65-F5344CB8AC3E}">
        <p14:creationId xmlns:p14="http://schemas.microsoft.com/office/powerpoint/2010/main" val="2765350677"/>
      </p:ext>
    </p:extLst>
  </p:cSld>
  <p:clrMapOvr>
    <a:masterClrMapping/>
  </p:clrMapOvr>
  <p:transition>
    <p:strip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矩形 73">
            <a:extLst>
              <a:ext uri="{FF2B5EF4-FFF2-40B4-BE49-F238E27FC236}">
                <a16:creationId xmlns:a16="http://schemas.microsoft.com/office/drawing/2014/main" id="{7C3B481E-0632-4478-A36A-126983A1552E}"/>
              </a:ext>
            </a:extLst>
          </p:cNvPr>
          <p:cNvSpPr/>
          <p:nvPr>
            <p:custDataLst>
              <p:tags r:id="rId1"/>
            </p:custDataLst>
          </p:nvPr>
        </p:nvSpPr>
        <p:spPr>
          <a:xfrm>
            <a:off x="21432" y="4248150"/>
            <a:ext cx="9144000" cy="2609850"/>
          </a:xfrm>
          <a:prstGeom prst="rect">
            <a:avLst/>
          </a:prstGeom>
          <a:solidFill>
            <a:srgbClr val="F9B3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4"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7505" y="34925"/>
            <a:ext cx="1490397" cy="1569660"/>
          </a:xfrm>
          <a:prstGeom prst="rect">
            <a:avLst/>
          </a:prstGeom>
          <a:solidFill>
            <a:srgbClr val="F9FAFB"/>
          </a:solidFill>
        </p:spPr>
        <p:txBody>
          <a:bodyPr wrap="square">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23559" name="矩形 7"/>
          <p:cNvSpPr>
            <a:spLocks noChangeArrowheads="1"/>
          </p:cNvSpPr>
          <p:nvPr/>
        </p:nvSpPr>
        <p:spPr bwMode="auto">
          <a:xfrm>
            <a:off x="426691" y="1438088"/>
            <a:ext cx="547688"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pPr>
            <a:r>
              <a:rPr lang="zh-TW" altLang="en-US" sz="3200" b="1" dirty="0">
                <a:solidFill>
                  <a:srgbClr val="7030A0"/>
                </a:solidFill>
                <a:latin typeface="微軟正黑體" panose="020B0604030504040204" pitchFamily="34" charset="-120"/>
                <a:ea typeface="微軟正黑體" panose="020B0604030504040204" pitchFamily="34" charset="-120"/>
              </a:rPr>
              <a:t>文件審查</a:t>
            </a:r>
          </a:p>
        </p:txBody>
      </p:sp>
      <p:sp>
        <p:nvSpPr>
          <p:cNvPr id="3" name="投影片編號版面配置區 2"/>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24</a:t>
            </a:fld>
            <a:endParaRPr lang="en-US" altLang="zh-TW" dirty="0">
              <a:solidFill>
                <a:srgbClr val="000000"/>
              </a:solidFill>
            </a:endParaRPr>
          </a:p>
        </p:txBody>
      </p:sp>
      <p:pic>
        <p:nvPicPr>
          <p:cNvPr id="4" name="圖片 3">
            <a:extLst>
              <a:ext uri="{FF2B5EF4-FFF2-40B4-BE49-F238E27FC236}">
                <a16:creationId xmlns:a16="http://schemas.microsoft.com/office/drawing/2014/main" id="{905F4329-5077-4050-A5E9-F205835A399D}"/>
              </a:ext>
            </a:extLst>
          </p:cNvPr>
          <p:cNvPicPr>
            <a:picLocks noChangeAspect="1"/>
          </p:cNvPicPr>
          <p:nvPr/>
        </p:nvPicPr>
        <p:blipFill>
          <a:blip r:embed="rId3"/>
          <a:stretch>
            <a:fillRect/>
          </a:stretch>
        </p:blipFill>
        <p:spPr>
          <a:xfrm>
            <a:off x="1597902" y="24060"/>
            <a:ext cx="7182906" cy="6833939"/>
          </a:xfrm>
          <a:prstGeom prst="rect">
            <a:avLst/>
          </a:prstGeom>
        </p:spPr>
      </p:pic>
    </p:spTree>
    <p:extLst>
      <p:ext uri="{BB962C8B-B14F-4D97-AF65-F5344CB8AC3E}">
        <p14:creationId xmlns:p14="http://schemas.microsoft.com/office/powerpoint/2010/main" val="2651840937"/>
      </p:ext>
    </p:extLst>
  </p:cSld>
  <p:clrMapOvr>
    <a:masterClrMapping/>
  </p:clrMapOvr>
  <p:transition>
    <p:strip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矩形 73">
            <a:extLst>
              <a:ext uri="{FF2B5EF4-FFF2-40B4-BE49-F238E27FC236}">
                <a16:creationId xmlns:a16="http://schemas.microsoft.com/office/drawing/2014/main" id="{7C3B481E-0632-4478-A36A-126983A1552E}"/>
              </a:ext>
            </a:extLst>
          </p:cNvPr>
          <p:cNvSpPr/>
          <p:nvPr>
            <p:custDataLst>
              <p:tags r:id="rId1"/>
            </p:custDataLst>
          </p:nvPr>
        </p:nvSpPr>
        <p:spPr>
          <a:xfrm>
            <a:off x="21432" y="4248150"/>
            <a:ext cx="9144000" cy="2609850"/>
          </a:xfrm>
          <a:prstGeom prst="rect">
            <a:avLst/>
          </a:prstGeom>
          <a:solidFill>
            <a:srgbClr val="F9B3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4"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C9402702-C89C-4373-9684-BC28FF86A678}"/>
              </a:ext>
            </a:extLst>
          </p:cNvPr>
          <p:cNvSpPr txBox="1"/>
          <p:nvPr/>
        </p:nvSpPr>
        <p:spPr>
          <a:xfrm>
            <a:off x="2707411" y="793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mj-ea"/>
                <a:ea typeface="+mj-ea"/>
              </a:rPr>
              <a:t>創業計劃書架構</a:t>
            </a:r>
            <a:endParaRPr lang="en-US" altLang="zh-TW" sz="3200" b="1" dirty="0">
              <a:solidFill>
                <a:schemeClr val="tx2">
                  <a:lumMod val="65000"/>
                  <a:lumOff val="35000"/>
                </a:schemeClr>
              </a:solidFill>
              <a:latin typeface="+mj-ea"/>
              <a:ea typeface="+mj-ea"/>
            </a:endParaRPr>
          </a:p>
        </p:txBody>
      </p:sp>
      <p:sp>
        <p:nvSpPr>
          <p:cNvPr id="9" name="矩形 8"/>
          <p:cNvSpPr/>
          <p:nvPr/>
        </p:nvSpPr>
        <p:spPr>
          <a:xfrm>
            <a:off x="107505" y="34925"/>
            <a:ext cx="2520280" cy="1077218"/>
          </a:xfrm>
          <a:prstGeom prst="rect">
            <a:avLst/>
          </a:prstGeom>
          <a:solidFill>
            <a:srgbClr val="F9FAFB"/>
          </a:solidFill>
        </p:spPr>
        <p:txBody>
          <a:bodyPr wrap="square">
            <a:spAutoFit/>
          </a:bodyPr>
          <a:lstStyle/>
          <a:p>
            <a:pPr algn="ctr" eaLnBrk="1" fontAlgn="auto" hangingPunct="1">
              <a:spcBef>
                <a:spcPts val="0"/>
              </a:spcBef>
              <a:spcAft>
                <a:spcPts val="0"/>
              </a:spcAft>
              <a:defRPr/>
            </a:pPr>
            <a:r>
              <a:rPr lang="zh-TW" altLang="en-US" sz="3200" b="1" dirty="0">
                <a:solidFill>
                  <a:srgbClr val="F9B359"/>
                </a:solidFill>
                <a:latin typeface="+mj-ea"/>
                <a:ea typeface="+mj-ea"/>
              </a:rPr>
              <a:t>計畫書撰寫技巧</a:t>
            </a:r>
          </a:p>
        </p:txBody>
      </p:sp>
      <p:sp>
        <p:nvSpPr>
          <p:cNvPr id="23559" name="矩形 7"/>
          <p:cNvSpPr>
            <a:spLocks noChangeArrowheads="1"/>
          </p:cNvSpPr>
          <p:nvPr/>
        </p:nvSpPr>
        <p:spPr bwMode="auto">
          <a:xfrm>
            <a:off x="432197" y="942976"/>
            <a:ext cx="547688"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pPr>
            <a:r>
              <a:rPr lang="zh-TW" altLang="en-US" sz="3200" b="1" dirty="0">
                <a:solidFill>
                  <a:srgbClr val="7030A0"/>
                </a:solidFill>
                <a:ea typeface="標楷體" panose="03000509000000000000" pitchFamily="65" charset="-120"/>
              </a:rPr>
              <a:t>文件審查</a:t>
            </a:r>
          </a:p>
        </p:txBody>
      </p:sp>
      <p:sp>
        <p:nvSpPr>
          <p:cNvPr id="3" name="投影片編號版面配置區 2"/>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25</a:t>
            </a:fld>
            <a:endParaRPr lang="en-US" altLang="zh-TW" dirty="0">
              <a:solidFill>
                <a:srgbClr val="000000"/>
              </a:solidFill>
            </a:endParaRPr>
          </a:p>
        </p:txBody>
      </p:sp>
      <p:pic>
        <p:nvPicPr>
          <p:cNvPr id="4" name="圖片 3">
            <a:extLst>
              <a:ext uri="{FF2B5EF4-FFF2-40B4-BE49-F238E27FC236}">
                <a16:creationId xmlns:a16="http://schemas.microsoft.com/office/drawing/2014/main" id="{A02BADB4-6B3E-4865-9872-4B133FFFF172}"/>
              </a:ext>
            </a:extLst>
          </p:cNvPr>
          <p:cNvPicPr>
            <a:picLocks noChangeAspect="1"/>
          </p:cNvPicPr>
          <p:nvPr/>
        </p:nvPicPr>
        <p:blipFill>
          <a:blip r:embed="rId3"/>
          <a:stretch>
            <a:fillRect/>
          </a:stretch>
        </p:blipFill>
        <p:spPr>
          <a:xfrm>
            <a:off x="909403" y="1027354"/>
            <a:ext cx="6849431" cy="2943636"/>
          </a:xfrm>
          <a:prstGeom prst="rect">
            <a:avLst/>
          </a:prstGeom>
        </p:spPr>
      </p:pic>
      <p:pic>
        <p:nvPicPr>
          <p:cNvPr id="8" name="圖片 7">
            <a:extLst>
              <a:ext uri="{FF2B5EF4-FFF2-40B4-BE49-F238E27FC236}">
                <a16:creationId xmlns:a16="http://schemas.microsoft.com/office/drawing/2014/main" id="{929DCD34-E441-43A6-A85D-67DBE758AE2A}"/>
              </a:ext>
            </a:extLst>
          </p:cNvPr>
          <p:cNvPicPr>
            <a:picLocks noChangeAspect="1"/>
          </p:cNvPicPr>
          <p:nvPr/>
        </p:nvPicPr>
        <p:blipFill>
          <a:blip r:embed="rId4"/>
          <a:stretch>
            <a:fillRect/>
          </a:stretch>
        </p:blipFill>
        <p:spPr>
          <a:xfrm>
            <a:off x="979885" y="3942300"/>
            <a:ext cx="6763694" cy="2905530"/>
          </a:xfrm>
          <a:prstGeom prst="rect">
            <a:avLst/>
          </a:prstGeom>
        </p:spPr>
      </p:pic>
    </p:spTree>
    <p:extLst>
      <p:ext uri="{BB962C8B-B14F-4D97-AF65-F5344CB8AC3E}">
        <p14:creationId xmlns:p14="http://schemas.microsoft.com/office/powerpoint/2010/main" val="1960459346"/>
      </p:ext>
    </p:extLst>
  </p:cSld>
  <p:clrMapOvr>
    <a:masterClrMapping/>
  </p:clrMapOvr>
  <p:transition>
    <p:strip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A0E98E4-2294-4EE9-B9AD-E24CEC8EB0FF}"/>
              </a:ext>
            </a:extLst>
          </p:cNvPr>
          <p:cNvPicPr>
            <a:picLocks noChangeAspect="1"/>
          </p:cNvPicPr>
          <p:nvPr/>
        </p:nvPicPr>
        <p:blipFill>
          <a:blip r:embed="rId2"/>
          <a:stretch>
            <a:fillRect/>
          </a:stretch>
        </p:blipFill>
        <p:spPr>
          <a:xfrm>
            <a:off x="2627784" y="-67344"/>
            <a:ext cx="3627434" cy="859611"/>
          </a:xfrm>
          <a:prstGeom prst="rect">
            <a:avLst/>
          </a:prstGeom>
        </p:spPr>
      </p:pic>
      <p:pic>
        <p:nvPicPr>
          <p:cNvPr id="5" name="內容版面配置區 4">
            <a:extLst>
              <a:ext uri="{FF2B5EF4-FFF2-40B4-BE49-F238E27FC236}">
                <a16:creationId xmlns:a16="http://schemas.microsoft.com/office/drawing/2014/main" id="{CEEAE6DA-73FE-498F-8885-96553D74F77C}"/>
              </a:ext>
            </a:extLst>
          </p:cNvPr>
          <p:cNvPicPr>
            <a:picLocks noGrp="1" noChangeAspect="1"/>
          </p:cNvPicPr>
          <p:nvPr>
            <p:ph idx="1"/>
          </p:nvPr>
        </p:nvPicPr>
        <p:blipFill>
          <a:blip r:embed="rId3"/>
          <a:stretch>
            <a:fillRect/>
          </a:stretch>
        </p:blipFill>
        <p:spPr>
          <a:xfrm>
            <a:off x="0" y="-99392"/>
            <a:ext cx="2523963" cy="1347333"/>
          </a:xfrm>
          <a:prstGeom prst="rect">
            <a:avLst/>
          </a:prstGeom>
        </p:spPr>
      </p:pic>
      <p:sp>
        <p:nvSpPr>
          <p:cNvPr id="2" name="投影片編號版面配置區 1">
            <a:extLst>
              <a:ext uri="{FF2B5EF4-FFF2-40B4-BE49-F238E27FC236}">
                <a16:creationId xmlns:a16="http://schemas.microsoft.com/office/drawing/2014/main" id="{8AC91F63-0627-4D06-96A0-82EE56ADCA1E}"/>
              </a:ext>
            </a:extLst>
          </p:cNvPr>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26</a:t>
            </a:fld>
            <a:endParaRPr lang="en-US" altLang="zh-TW" dirty="0">
              <a:solidFill>
                <a:srgbClr val="000000"/>
              </a:solidFill>
            </a:endParaRPr>
          </a:p>
        </p:txBody>
      </p:sp>
      <p:pic>
        <p:nvPicPr>
          <p:cNvPr id="8" name="圖片 7">
            <a:extLst>
              <a:ext uri="{FF2B5EF4-FFF2-40B4-BE49-F238E27FC236}">
                <a16:creationId xmlns:a16="http://schemas.microsoft.com/office/drawing/2014/main" id="{0E7C7AC9-D0A5-4C2D-8791-9ED15319EAD5}"/>
              </a:ext>
            </a:extLst>
          </p:cNvPr>
          <p:cNvPicPr>
            <a:picLocks noChangeAspect="1"/>
          </p:cNvPicPr>
          <p:nvPr/>
        </p:nvPicPr>
        <p:blipFill>
          <a:blip r:embed="rId4"/>
          <a:stretch>
            <a:fillRect/>
          </a:stretch>
        </p:blipFill>
        <p:spPr>
          <a:xfrm>
            <a:off x="1691680" y="574274"/>
            <a:ext cx="6773220" cy="3801005"/>
          </a:xfrm>
          <a:prstGeom prst="rect">
            <a:avLst/>
          </a:prstGeom>
        </p:spPr>
      </p:pic>
      <p:pic>
        <p:nvPicPr>
          <p:cNvPr id="10" name="圖片 9">
            <a:extLst>
              <a:ext uri="{FF2B5EF4-FFF2-40B4-BE49-F238E27FC236}">
                <a16:creationId xmlns:a16="http://schemas.microsoft.com/office/drawing/2014/main" id="{5DA42DD2-8F58-4BC8-BA28-009830F58A7F}"/>
              </a:ext>
            </a:extLst>
          </p:cNvPr>
          <p:cNvPicPr>
            <a:picLocks noChangeAspect="1"/>
          </p:cNvPicPr>
          <p:nvPr/>
        </p:nvPicPr>
        <p:blipFill>
          <a:blip r:embed="rId5"/>
          <a:stretch>
            <a:fillRect/>
          </a:stretch>
        </p:blipFill>
        <p:spPr>
          <a:xfrm>
            <a:off x="1677963" y="4335321"/>
            <a:ext cx="6350421" cy="2736793"/>
          </a:xfrm>
          <a:prstGeom prst="rect">
            <a:avLst/>
          </a:prstGeom>
        </p:spPr>
      </p:pic>
    </p:spTree>
    <p:extLst>
      <p:ext uri="{BB962C8B-B14F-4D97-AF65-F5344CB8AC3E}">
        <p14:creationId xmlns:p14="http://schemas.microsoft.com/office/powerpoint/2010/main" val="1515670141"/>
      </p:ext>
    </p:extLst>
  </p:cSld>
  <p:clrMapOvr>
    <a:masterClrMapping/>
  </p:clrMapOvr>
  <p:transition>
    <p:strip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ABB876-4408-490B-B038-AA091B9EB9CB}"/>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77F5526F-37E1-4F0A-80D3-8B2E69336E31}"/>
              </a:ext>
            </a:extLst>
          </p:cNvPr>
          <p:cNvPicPr>
            <a:picLocks noGrp="1" noChangeAspect="1"/>
          </p:cNvPicPr>
          <p:nvPr>
            <p:ph idx="1"/>
          </p:nvPr>
        </p:nvPicPr>
        <p:blipFill>
          <a:blip r:embed="rId2"/>
          <a:stretch>
            <a:fillRect/>
          </a:stretch>
        </p:blipFill>
        <p:spPr>
          <a:xfrm>
            <a:off x="533400" y="980727"/>
            <a:ext cx="7921625" cy="5383149"/>
          </a:xfrm>
        </p:spPr>
      </p:pic>
      <p:sp>
        <p:nvSpPr>
          <p:cNvPr id="4" name="投影片編號版面配置區 3">
            <a:extLst>
              <a:ext uri="{FF2B5EF4-FFF2-40B4-BE49-F238E27FC236}">
                <a16:creationId xmlns:a16="http://schemas.microsoft.com/office/drawing/2014/main" id="{F2C9A363-71F0-42A0-825D-BA28D7068245}"/>
              </a:ext>
            </a:extLst>
          </p:cNvPr>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27</a:t>
            </a:fld>
            <a:endParaRPr lang="en-US" altLang="zh-TW" dirty="0">
              <a:solidFill>
                <a:srgbClr val="000000"/>
              </a:solidFill>
            </a:endParaRPr>
          </a:p>
        </p:txBody>
      </p:sp>
    </p:spTree>
    <p:extLst>
      <p:ext uri="{BB962C8B-B14F-4D97-AF65-F5344CB8AC3E}">
        <p14:creationId xmlns:p14="http://schemas.microsoft.com/office/powerpoint/2010/main" val="2715440361"/>
      </p:ext>
    </p:extLst>
  </p:cSld>
  <p:clrMapOvr>
    <a:masterClrMapping/>
  </p:clrMapOvr>
  <p:transition>
    <p:strip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C9402702-C89C-4373-9684-BC28FF86A678}"/>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9" name="矩形 8"/>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4" name="投影片編號版面配置區 3"/>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28</a:t>
            </a:fld>
            <a:endParaRPr lang="en-US" altLang="zh-TW" dirty="0">
              <a:solidFill>
                <a:srgbClr val="000000"/>
              </a:solidFill>
            </a:endParaRPr>
          </a:p>
        </p:txBody>
      </p:sp>
      <p:pic>
        <p:nvPicPr>
          <p:cNvPr id="5" name="圖片 4">
            <a:extLst>
              <a:ext uri="{FF2B5EF4-FFF2-40B4-BE49-F238E27FC236}">
                <a16:creationId xmlns:a16="http://schemas.microsoft.com/office/drawing/2014/main" id="{BF454E6E-B8E9-4AD5-BA89-5DDC1AFD7A87}"/>
              </a:ext>
            </a:extLst>
          </p:cNvPr>
          <p:cNvPicPr>
            <a:picLocks noChangeAspect="1"/>
          </p:cNvPicPr>
          <p:nvPr/>
        </p:nvPicPr>
        <p:blipFill>
          <a:blip r:embed="rId2"/>
          <a:stretch>
            <a:fillRect/>
          </a:stretch>
        </p:blipFill>
        <p:spPr>
          <a:xfrm>
            <a:off x="544599" y="1269442"/>
            <a:ext cx="7992888" cy="5345433"/>
          </a:xfrm>
          <a:prstGeom prst="rect">
            <a:avLst/>
          </a:prstGeom>
        </p:spPr>
      </p:pic>
      <p:pic>
        <p:nvPicPr>
          <p:cNvPr id="3" name="圖片 2">
            <a:extLst>
              <a:ext uri="{FF2B5EF4-FFF2-40B4-BE49-F238E27FC236}">
                <a16:creationId xmlns:a16="http://schemas.microsoft.com/office/drawing/2014/main" id="{25F9775C-5A18-45B6-9F22-B4885F26DB7D}"/>
              </a:ext>
            </a:extLst>
          </p:cNvPr>
          <p:cNvPicPr>
            <a:picLocks noChangeAspect="1"/>
          </p:cNvPicPr>
          <p:nvPr/>
        </p:nvPicPr>
        <p:blipFill>
          <a:blip r:embed="rId3"/>
          <a:stretch>
            <a:fillRect/>
          </a:stretch>
        </p:blipFill>
        <p:spPr>
          <a:xfrm>
            <a:off x="1547665" y="1267240"/>
            <a:ext cx="6912767" cy="937624"/>
          </a:xfrm>
          <a:prstGeom prst="rect">
            <a:avLst/>
          </a:prstGeom>
        </p:spPr>
      </p:pic>
    </p:spTree>
    <p:extLst>
      <p:ext uri="{BB962C8B-B14F-4D97-AF65-F5344CB8AC3E}">
        <p14:creationId xmlns:p14="http://schemas.microsoft.com/office/powerpoint/2010/main" val="346542646"/>
      </p:ext>
    </p:extLst>
  </p:cSld>
  <p:clrMapOvr>
    <a:masterClrMapping/>
  </p:clrMapOvr>
  <p:transition>
    <p:strip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9744BFC-FBB4-4909-AEE1-74ED67E86D30}"/>
              </a:ext>
            </a:extLst>
          </p:cNvPr>
          <p:cNvSpPr>
            <a:spLocks noGrp="1"/>
          </p:cNvSpPr>
          <p:nvPr>
            <p:ph type="sldNum" sz="quarter" idx="10"/>
          </p:nvPr>
        </p:nvSpPr>
        <p:spPr/>
        <p:txBody>
          <a:bodyPr/>
          <a:lstStyle/>
          <a:p>
            <a:pPr>
              <a:defRPr/>
            </a:pPr>
            <a:fld id="{909221E5-C684-4FD9-AF1E-5AA7647189E5}" type="slidenum">
              <a:rPr lang="en-US" altLang="zh-TW" smtClean="0">
                <a:solidFill>
                  <a:srgbClr val="000000"/>
                </a:solidFill>
              </a:rPr>
              <a:pPr>
                <a:defRPr/>
              </a:pPr>
              <a:t>29</a:t>
            </a:fld>
            <a:endParaRPr lang="en-US" altLang="zh-TW">
              <a:solidFill>
                <a:srgbClr val="000000"/>
              </a:solidFill>
            </a:endParaRPr>
          </a:p>
        </p:txBody>
      </p:sp>
      <p:pic>
        <p:nvPicPr>
          <p:cNvPr id="10" name="圖片 9">
            <a:extLst>
              <a:ext uri="{FF2B5EF4-FFF2-40B4-BE49-F238E27FC236}">
                <a16:creationId xmlns:a16="http://schemas.microsoft.com/office/drawing/2014/main" id="{920EFA0A-E5C7-45AC-894E-D5D21EB3F1E0}"/>
              </a:ext>
            </a:extLst>
          </p:cNvPr>
          <p:cNvPicPr>
            <a:picLocks noChangeAspect="1"/>
          </p:cNvPicPr>
          <p:nvPr/>
        </p:nvPicPr>
        <p:blipFill>
          <a:blip r:embed="rId2"/>
          <a:stretch>
            <a:fillRect/>
          </a:stretch>
        </p:blipFill>
        <p:spPr>
          <a:xfrm>
            <a:off x="395536" y="903260"/>
            <a:ext cx="8096704" cy="5550075"/>
          </a:xfrm>
          <a:prstGeom prst="rect">
            <a:avLst/>
          </a:prstGeom>
        </p:spPr>
      </p:pic>
      <p:pic>
        <p:nvPicPr>
          <p:cNvPr id="11" name="圖片 10">
            <a:extLst>
              <a:ext uri="{FF2B5EF4-FFF2-40B4-BE49-F238E27FC236}">
                <a16:creationId xmlns:a16="http://schemas.microsoft.com/office/drawing/2014/main" id="{61FE9B86-44B2-49D2-8EAC-FE525DF49FD2}"/>
              </a:ext>
            </a:extLst>
          </p:cNvPr>
          <p:cNvPicPr>
            <a:picLocks noChangeAspect="1"/>
          </p:cNvPicPr>
          <p:nvPr/>
        </p:nvPicPr>
        <p:blipFill>
          <a:blip r:embed="rId3"/>
          <a:stretch>
            <a:fillRect/>
          </a:stretch>
        </p:blipFill>
        <p:spPr>
          <a:xfrm>
            <a:off x="5796136" y="5815146"/>
            <a:ext cx="3133616" cy="707197"/>
          </a:xfrm>
          <a:prstGeom prst="rect">
            <a:avLst/>
          </a:prstGeom>
        </p:spPr>
      </p:pic>
      <p:pic>
        <p:nvPicPr>
          <p:cNvPr id="13" name="圖片 12">
            <a:extLst>
              <a:ext uri="{FF2B5EF4-FFF2-40B4-BE49-F238E27FC236}">
                <a16:creationId xmlns:a16="http://schemas.microsoft.com/office/drawing/2014/main" id="{18CE08D9-B53F-4199-9997-7A74E4B0B203}"/>
              </a:ext>
            </a:extLst>
          </p:cNvPr>
          <p:cNvPicPr>
            <a:picLocks noChangeAspect="1"/>
          </p:cNvPicPr>
          <p:nvPr/>
        </p:nvPicPr>
        <p:blipFill>
          <a:blip r:embed="rId4"/>
          <a:stretch>
            <a:fillRect/>
          </a:stretch>
        </p:blipFill>
        <p:spPr>
          <a:xfrm>
            <a:off x="7204075" y="1146907"/>
            <a:ext cx="1743607" cy="3670110"/>
          </a:xfrm>
          <a:prstGeom prst="rect">
            <a:avLst/>
          </a:prstGeom>
        </p:spPr>
      </p:pic>
    </p:spTree>
    <p:extLst>
      <p:ext uri="{BB962C8B-B14F-4D97-AF65-F5344CB8AC3E}">
        <p14:creationId xmlns:p14="http://schemas.microsoft.com/office/powerpoint/2010/main" val="1470533558"/>
      </p:ext>
    </p:extLst>
  </p:cSld>
  <p:clrMapOvr>
    <a:masterClrMapping/>
  </p:clrMapOvr>
  <p:transition>
    <p:strip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BC5937-A87C-48EF-9AAB-757095A73427}"/>
              </a:ext>
            </a:extLst>
          </p:cNvPr>
          <p:cNvSpPr>
            <a:spLocks noGrp="1"/>
          </p:cNvSpPr>
          <p:nvPr>
            <p:ph type="title"/>
          </p:nvPr>
        </p:nvSpPr>
        <p:spPr>
          <a:xfrm>
            <a:off x="533400" y="87313"/>
            <a:ext cx="7921625" cy="749400"/>
          </a:xfrm>
        </p:spPr>
        <p:txBody>
          <a:bodyPr>
            <a:normAutofit/>
          </a:bodyPr>
          <a:lstStyle/>
          <a:p>
            <a:r>
              <a:rPr lang="zh-TW" altLang="en-US" sz="3600" dirty="0">
                <a:latin typeface="微軟正黑體" panose="020B0604030504040204" pitchFamily="34" charset="-120"/>
                <a:ea typeface="微軟正黑體" panose="020B0604030504040204" pitchFamily="34" charset="-120"/>
              </a:rPr>
              <a:t>不要被既有框架給限制了</a:t>
            </a:r>
          </a:p>
        </p:txBody>
      </p:sp>
      <p:sp>
        <p:nvSpPr>
          <p:cNvPr id="3" name="內容版面配置區 2">
            <a:extLst>
              <a:ext uri="{FF2B5EF4-FFF2-40B4-BE49-F238E27FC236}">
                <a16:creationId xmlns:a16="http://schemas.microsoft.com/office/drawing/2014/main" id="{0A3636B5-954B-49E2-9066-7373E15096F3}"/>
              </a:ext>
            </a:extLst>
          </p:cNvPr>
          <p:cNvSpPr>
            <a:spLocks noGrp="1"/>
          </p:cNvSpPr>
          <p:nvPr>
            <p:ph idx="1"/>
          </p:nvPr>
        </p:nvSpPr>
        <p:spPr>
          <a:xfrm>
            <a:off x="389756" y="1191319"/>
            <a:ext cx="8208912" cy="3432572"/>
          </a:xfrm>
        </p:spPr>
        <p:txBody>
          <a:bodyPr/>
          <a:lstStyle/>
          <a:p>
            <a:r>
              <a:rPr lang="zh-TW" altLang="en-US" sz="2800" dirty="0">
                <a:latin typeface="微軟正黑體" panose="020B0604030504040204" pitchFamily="34" charset="-120"/>
                <a:ea typeface="微軟正黑體" panose="020B0604030504040204" pitchFamily="34" charset="-120"/>
              </a:rPr>
              <a:t>賺錢這件事情從來沒有變難，只是賺錢的方式改變了</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景氣越艱困越是創業好時機</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年齡不是問題</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檢視自己的資源，分析個人創業特質</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新產品的構想通常來自填補市場真空的需求</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不要被對失敗的恐懼阻礙了前進的腳步</a:t>
            </a:r>
            <a:endParaRPr lang="en-US" altLang="zh-TW" sz="28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4" name="想法泡泡: 雲朵 3">
            <a:extLst>
              <a:ext uri="{FF2B5EF4-FFF2-40B4-BE49-F238E27FC236}">
                <a16:creationId xmlns:a16="http://schemas.microsoft.com/office/drawing/2014/main" id="{3FCFBE82-5DD3-45A0-B3A8-6E40D5EAE3F9}"/>
              </a:ext>
            </a:extLst>
          </p:cNvPr>
          <p:cNvSpPr/>
          <p:nvPr/>
        </p:nvSpPr>
        <p:spPr>
          <a:xfrm>
            <a:off x="4932041" y="4623891"/>
            <a:ext cx="4185642" cy="187642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i="1" dirty="0">
                <a:solidFill>
                  <a:schemeClr val="tx1"/>
                </a:solidFill>
                <a:latin typeface="微軟正黑體" panose="020B0604030504040204" pitchFamily="34" charset="-120"/>
                <a:ea typeface="微軟正黑體" panose="020B0604030504040204" pitchFamily="34" charset="-120"/>
              </a:rPr>
              <a:t>當人生給妳一個酸檸檬時，</a:t>
            </a:r>
            <a:endParaRPr lang="en-US" altLang="zh-TW" b="1" i="1" dirty="0">
              <a:solidFill>
                <a:schemeClr val="tx1"/>
              </a:solidFill>
              <a:latin typeface="微軟正黑體" panose="020B0604030504040204" pitchFamily="34" charset="-120"/>
              <a:ea typeface="微軟正黑體" panose="020B0604030504040204" pitchFamily="34" charset="-120"/>
            </a:endParaRPr>
          </a:p>
          <a:p>
            <a:pPr algn="ctr"/>
            <a:r>
              <a:rPr lang="zh-TW" altLang="en-US" b="1" i="1" dirty="0">
                <a:solidFill>
                  <a:schemeClr val="tx1"/>
                </a:solidFill>
                <a:latin typeface="微軟正黑體" panose="020B0604030504040204" pitchFamily="34" charset="-120"/>
                <a:ea typeface="微軟正黑體" panose="020B0604030504040204" pitchFamily="34" charset="-120"/>
              </a:rPr>
              <a:t>那就把它打成檸檬汁吧！</a:t>
            </a:r>
            <a:endParaRPr lang="zh-TW" altLang="en-US" sz="1350" b="1" i="1" dirty="0">
              <a:solidFill>
                <a:schemeClr val="tx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323D40B3-442F-4899-93E4-777E3CE32EA4}"/>
              </a:ext>
            </a:extLst>
          </p:cNvPr>
          <p:cNvSpPr txBox="1"/>
          <p:nvPr/>
        </p:nvSpPr>
        <p:spPr>
          <a:xfrm>
            <a:off x="389756" y="5229200"/>
            <a:ext cx="4326260" cy="923330"/>
          </a:xfrm>
          <a:prstGeom prst="rect">
            <a:avLst/>
          </a:prstGeom>
          <a:noFill/>
        </p:spPr>
        <p:txBody>
          <a:bodyPr wrap="square" rtlCol="0">
            <a:spAutoFit/>
          </a:bodyPr>
          <a:lstStyle/>
          <a:p>
            <a:r>
              <a:rPr lang="zh-TW" altLang="en-US" dirty="0">
                <a:solidFill>
                  <a:srgbClr val="FF0000"/>
                </a:solidFill>
                <a:latin typeface="微軟正黑體" panose="020B0604030504040204" pitchFamily="34" charset="-120"/>
                <a:ea typeface="微軟正黑體" panose="020B0604030504040204" pitchFamily="34" charset="-120"/>
              </a:rPr>
              <a:t>動動腦</a:t>
            </a:r>
            <a:r>
              <a:rPr lang="en-US" altLang="zh-TW" dirty="0">
                <a:solidFill>
                  <a:srgbClr val="FF0000"/>
                </a:solidFill>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很多人反映大樓電梯速度很慢，身為主事者的您會如何處理</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38122467"/>
      </p:ext>
    </p:extLst>
  </p:cSld>
  <p:clrMapOvr>
    <a:masterClrMapping/>
  </p:clrMapOvr>
  <p:transition>
    <p:strip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A50E3E3E-0C6A-47D5-8A40-088AD5BB3C20}"/>
              </a:ext>
            </a:extLst>
          </p:cNvPr>
          <p:cNvSpPr>
            <a:spLocks noGrp="1"/>
          </p:cNvSpPr>
          <p:nvPr>
            <p:ph type="sldNum" sz="quarter" idx="10"/>
          </p:nvPr>
        </p:nvSpPr>
        <p:spPr/>
        <p:txBody>
          <a:bodyPr/>
          <a:lstStyle/>
          <a:p>
            <a:pPr>
              <a:defRPr/>
            </a:pPr>
            <a:fld id="{909221E5-C684-4FD9-AF1E-5AA7647189E5}" type="slidenum">
              <a:rPr lang="en-US" altLang="zh-TW" smtClean="0">
                <a:solidFill>
                  <a:srgbClr val="000000"/>
                </a:solidFill>
              </a:rPr>
              <a:pPr>
                <a:defRPr/>
              </a:pPr>
              <a:t>30</a:t>
            </a:fld>
            <a:endParaRPr lang="en-US" altLang="zh-TW">
              <a:solidFill>
                <a:srgbClr val="000000"/>
              </a:solidFill>
            </a:endParaRPr>
          </a:p>
        </p:txBody>
      </p:sp>
      <p:graphicFrame>
        <p:nvGraphicFramePr>
          <p:cNvPr id="3" name="表格 2">
            <a:extLst>
              <a:ext uri="{FF2B5EF4-FFF2-40B4-BE49-F238E27FC236}">
                <a16:creationId xmlns:a16="http://schemas.microsoft.com/office/drawing/2014/main" id="{0A804A2A-60E4-4043-819A-30ED9D35AFB9}"/>
              </a:ext>
            </a:extLst>
          </p:cNvPr>
          <p:cNvGraphicFramePr>
            <a:graphicFrameLocks noGrp="1"/>
          </p:cNvGraphicFramePr>
          <p:nvPr>
            <p:extLst>
              <p:ext uri="{D42A27DB-BD31-4B8C-83A1-F6EECF244321}">
                <p14:modId xmlns:p14="http://schemas.microsoft.com/office/powerpoint/2010/main" val="1603837490"/>
              </p:ext>
            </p:extLst>
          </p:nvPr>
        </p:nvGraphicFramePr>
        <p:xfrm>
          <a:off x="910433" y="2928137"/>
          <a:ext cx="7694014" cy="2341897"/>
        </p:xfrm>
        <a:graphic>
          <a:graphicData uri="http://schemas.openxmlformats.org/drawingml/2006/table">
            <a:tbl>
              <a:tblPr firstRow="1" firstCol="1" lastRow="1" lastCol="1" bandRow="1" bandCol="1"/>
              <a:tblGrid>
                <a:gridCol w="1786720">
                  <a:extLst>
                    <a:ext uri="{9D8B030D-6E8A-4147-A177-3AD203B41FA5}">
                      <a16:colId xmlns:a16="http://schemas.microsoft.com/office/drawing/2014/main" val="1067248461"/>
                    </a:ext>
                  </a:extLst>
                </a:gridCol>
                <a:gridCol w="1969098">
                  <a:extLst>
                    <a:ext uri="{9D8B030D-6E8A-4147-A177-3AD203B41FA5}">
                      <a16:colId xmlns:a16="http://schemas.microsoft.com/office/drawing/2014/main" val="2533704427"/>
                    </a:ext>
                  </a:extLst>
                </a:gridCol>
                <a:gridCol w="1969098">
                  <a:extLst>
                    <a:ext uri="{9D8B030D-6E8A-4147-A177-3AD203B41FA5}">
                      <a16:colId xmlns:a16="http://schemas.microsoft.com/office/drawing/2014/main" val="1265932073"/>
                    </a:ext>
                  </a:extLst>
                </a:gridCol>
                <a:gridCol w="1969098">
                  <a:extLst>
                    <a:ext uri="{9D8B030D-6E8A-4147-A177-3AD203B41FA5}">
                      <a16:colId xmlns:a16="http://schemas.microsoft.com/office/drawing/2014/main" val="2184829590"/>
                    </a:ext>
                  </a:extLst>
                </a:gridCol>
              </a:tblGrid>
              <a:tr h="526722">
                <a:tc>
                  <a:txBody>
                    <a:bodyPr/>
                    <a:lstStyle/>
                    <a:p>
                      <a:pPr algn="ctr"/>
                      <a:r>
                        <a:rPr lang="zh-TW" sz="1200" kern="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個月</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(11</a:t>
                      </a:r>
                      <a:r>
                        <a:rPr lang="en-US" altLang="zh-TW" sz="1200" kern="0" dirty="0">
                          <a:effectLst/>
                          <a:latin typeface="標楷體" panose="03000509000000000000" pitchFamily="65" charset="-120"/>
                          <a:ea typeface="新細明體" panose="02020500000000000000" pitchFamily="18" charset="-120"/>
                          <a:cs typeface="Times New Roman" panose="02020603050405020304" pitchFamily="18" charset="0"/>
                        </a:rPr>
                        <a:t>5</a:t>
                      </a: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a:t>
                      </a:r>
                      <a:r>
                        <a:rPr lang="en-US" altLang="zh-TW" sz="1200" kern="0" dirty="0">
                          <a:effectLst/>
                          <a:latin typeface="標楷體" panose="03000509000000000000" pitchFamily="65" charset="-120"/>
                          <a:ea typeface="新細明體" panose="02020500000000000000" pitchFamily="18" charset="-120"/>
                          <a:cs typeface="Times New Roman" panose="02020603050405020304" pitchFamily="18" charset="0"/>
                        </a:rPr>
                        <a:t>1</a:t>
                      </a: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 - 11</a:t>
                      </a:r>
                      <a:r>
                        <a:rPr lang="en-US" altLang="zh-TW" sz="1200" kern="0" dirty="0">
                          <a:effectLst/>
                          <a:latin typeface="標楷體" panose="03000509000000000000" pitchFamily="65" charset="-120"/>
                          <a:ea typeface="新細明體" panose="02020500000000000000" pitchFamily="18" charset="-120"/>
                          <a:cs typeface="Times New Roman" panose="02020603050405020304" pitchFamily="18" charset="0"/>
                        </a:rPr>
                        <a:t>5</a:t>
                      </a: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a:t>
                      </a:r>
                      <a:r>
                        <a:rPr lang="en-US" altLang="zh-TW" sz="1200" kern="0" dirty="0">
                          <a:effectLst/>
                          <a:latin typeface="標楷體" panose="03000509000000000000" pitchFamily="65" charset="-120"/>
                          <a:ea typeface="新細明體" panose="02020500000000000000" pitchFamily="18" charset="-120"/>
                          <a:cs typeface="Times New Roman" panose="02020603050405020304" pitchFamily="18" charset="0"/>
                        </a:rPr>
                        <a:t>1</a:t>
                      </a: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1-6</a:t>
                      </a:r>
                      <a:r>
                        <a:rPr 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個月</a:t>
                      </a:r>
                      <a:r>
                        <a:rPr lang="en-US" altLang="zh-TW" sz="12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預估</a:t>
                      </a:r>
                      <a:r>
                        <a:rPr lang="en-US" altLang="zh-TW" sz="12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br>
                        <a:rPr lang="en-US" sz="12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( 11</a:t>
                      </a:r>
                      <a:r>
                        <a:rPr lang="en-US" alt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  - 11</a:t>
                      </a:r>
                      <a:r>
                        <a:rPr lang="en-US" alt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6</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1-12</a:t>
                      </a:r>
                      <a:r>
                        <a:rPr 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個月</a:t>
                      </a:r>
                      <a:r>
                        <a:rPr lang="en-US" altLang="zh-TW" sz="12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預估</a:t>
                      </a:r>
                      <a:r>
                        <a:rPr lang="en-US" altLang="zh-TW" sz="12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br>
                        <a:rPr lang="en-US" sz="12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( 11</a:t>
                      </a:r>
                      <a:r>
                        <a:rPr lang="en-US" alt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 - 11</a:t>
                      </a:r>
                      <a:r>
                        <a:rPr lang="en-US" alt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en-US" sz="1200" kern="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500107"/>
                  </a:ext>
                </a:extLst>
              </a:tr>
              <a:tr h="363035">
                <a:tc>
                  <a:txBody>
                    <a:bodyPr/>
                    <a:lstStyle/>
                    <a:p>
                      <a:pPr algn="just"/>
                      <a:r>
                        <a:rPr 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①</a:t>
                      </a:r>
                      <a:r>
                        <a:rPr 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營業收入</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altLang="zh-TW" sz="1200" kern="0" dirty="0">
                          <a:effectLst/>
                          <a:latin typeface="標楷體" panose="03000509000000000000" pitchFamily="65" charset="-120"/>
                          <a:ea typeface="新細明體" panose="02020500000000000000" pitchFamily="18" charset="-120"/>
                          <a:cs typeface="Times New Roman" panose="02020603050405020304" pitchFamily="18" charset="0"/>
                        </a:rPr>
                        <a:t>200,000</a:t>
                      </a: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1,400,000 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3,000,000 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34343"/>
                  </a:ext>
                </a:extLst>
              </a:tr>
              <a:tr h="363035">
                <a:tc>
                  <a:txBody>
                    <a:bodyPr/>
                    <a:lstStyle/>
                    <a:p>
                      <a:pPr algn="just"/>
                      <a:r>
                        <a:rPr 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②</a:t>
                      </a:r>
                      <a:r>
                        <a:rPr lang="zh-TW" sz="1200" kern="0" dirty="0">
                          <a:effectLst/>
                          <a:latin typeface="Times New Roman" panose="02020603050405020304" pitchFamily="18" charset="0"/>
                          <a:ea typeface="標楷體" panose="03000509000000000000" pitchFamily="65" charset="-120"/>
                          <a:cs typeface="Times New Roman" panose="02020603050405020304" pitchFamily="18" charset="0"/>
                        </a:rPr>
                        <a:t>銷貨成本</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60,000 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410,000 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850,000 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569401"/>
                  </a:ext>
                </a:extLst>
              </a:tr>
              <a:tr h="363035">
                <a:tc>
                  <a:txBody>
                    <a:bodyPr/>
                    <a:lstStyle/>
                    <a:p>
                      <a:pPr algn="just"/>
                      <a:r>
                        <a:rPr lang="zh-TW" sz="1200" kern="0">
                          <a:effectLst/>
                          <a:latin typeface="Times New Roman" panose="02020603050405020304" pitchFamily="18" charset="0"/>
                          <a:ea typeface="新細明體" panose="02020500000000000000" pitchFamily="18" charset="-120"/>
                          <a:cs typeface="Times New Roman" panose="02020603050405020304" pitchFamily="18" charset="0"/>
                        </a:rPr>
                        <a:t>③</a:t>
                      </a:r>
                      <a:r>
                        <a:rPr lang="zh-TW" sz="1200" kern="0">
                          <a:effectLst/>
                          <a:latin typeface="Times New Roman" panose="02020603050405020304" pitchFamily="18" charset="0"/>
                          <a:ea typeface="標楷體" panose="03000509000000000000" pitchFamily="65" charset="-120"/>
                          <a:cs typeface="Times New Roman" panose="02020603050405020304" pitchFamily="18" charset="0"/>
                        </a:rPr>
                        <a:t>營業毛利</a:t>
                      </a:r>
                      <a:r>
                        <a:rPr lang="en-US" sz="1200" kern="0">
                          <a:effectLst/>
                          <a:latin typeface="Times New Roman" panose="02020603050405020304" pitchFamily="18" charset="0"/>
                          <a:ea typeface="標楷體" panose="03000509000000000000" pitchFamily="65" charset="-120"/>
                          <a:cs typeface="Times New Roman" panose="02020603050405020304" pitchFamily="18" charset="0"/>
                        </a:rPr>
                        <a:t>(</a:t>
                      </a:r>
                      <a:r>
                        <a:rPr lang="zh-TW" sz="1200" kern="0">
                          <a:effectLst/>
                          <a:latin typeface="Times New Roman" panose="02020603050405020304" pitchFamily="18" charset="0"/>
                          <a:ea typeface="新細明體" panose="02020500000000000000" pitchFamily="18" charset="-120"/>
                          <a:cs typeface="Times New Roman" panose="02020603050405020304" pitchFamily="18" charset="0"/>
                        </a:rPr>
                        <a:t>①</a:t>
                      </a:r>
                      <a:r>
                        <a:rPr lang="zh-TW" sz="1200" kern="0">
                          <a:effectLst/>
                          <a:latin typeface="Times New Roman" panose="02020603050405020304" pitchFamily="18" charset="0"/>
                          <a:ea typeface="標楷體" panose="03000509000000000000" pitchFamily="65" charset="-120"/>
                          <a:cs typeface="Times New Roman" panose="02020603050405020304" pitchFamily="18" charset="0"/>
                        </a:rPr>
                        <a:t>減</a:t>
                      </a:r>
                      <a:r>
                        <a:rPr lang="zh-TW" sz="1200" kern="0">
                          <a:effectLst/>
                          <a:latin typeface="Times New Roman" panose="02020603050405020304" pitchFamily="18" charset="0"/>
                          <a:ea typeface="新細明體" panose="02020500000000000000" pitchFamily="18" charset="-120"/>
                          <a:cs typeface="Times New Roman" panose="02020603050405020304" pitchFamily="18" charset="0"/>
                        </a:rPr>
                        <a:t>②</a:t>
                      </a:r>
                      <a:r>
                        <a:rPr lang="en-US" sz="1200" kern="0">
                          <a:effectLst/>
                          <a:latin typeface="標楷體" panose="03000509000000000000" pitchFamily="65" charset="-120"/>
                          <a:ea typeface="新細明體" panose="02020500000000000000" pitchFamily="18" charset="-120"/>
                          <a:cs typeface="Times New Roman" panose="02020603050405020304" pitchFamily="18" charset="0"/>
                        </a:rPr>
                        <a: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140,000 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990,000 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2,150,000 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268240"/>
                  </a:ext>
                </a:extLst>
              </a:tr>
              <a:tr h="363035">
                <a:tc>
                  <a:txBody>
                    <a:bodyPr/>
                    <a:lstStyle/>
                    <a:p>
                      <a:pPr algn="just"/>
                      <a:r>
                        <a:rPr lang="zh-TW" sz="1200" kern="0">
                          <a:effectLst/>
                          <a:latin typeface="Times New Roman" panose="02020603050405020304" pitchFamily="18" charset="0"/>
                          <a:ea typeface="新細明體" panose="02020500000000000000" pitchFamily="18" charset="-120"/>
                          <a:cs typeface="Times New Roman" panose="02020603050405020304" pitchFamily="18" charset="0"/>
                        </a:rPr>
                        <a:t>④</a:t>
                      </a:r>
                      <a:r>
                        <a:rPr lang="zh-TW" sz="1200" kern="0">
                          <a:effectLst/>
                          <a:latin typeface="Times New Roman" panose="02020603050405020304" pitchFamily="18" charset="0"/>
                          <a:ea typeface="標楷體" panose="03000509000000000000" pitchFamily="65" charset="-120"/>
                          <a:cs typeface="Times New Roman" panose="02020603050405020304" pitchFamily="18" charset="0"/>
                        </a:rPr>
                        <a:t>營業費用</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135,000 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800,000 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1,580,000 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636792"/>
                  </a:ext>
                </a:extLst>
              </a:tr>
              <a:tr h="363035">
                <a:tc>
                  <a:txBody>
                    <a:bodyPr/>
                    <a:lstStyle/>
                    <a:p>
                      <a:pPr algn="just"/>
                      <a:r>
                        <a:rPr lang="zh-TW" sz="1200" kern="0">
                          <a:effectLst/>
                          <a:latin typeface="Times New Roman" panose="02020603050405020304" pitchFamily="18" charset="0"/>
                          <a:ea typeface="新細明體" panose="02020500000000000000" pitchFamily="18" charset="-120"/>
                          <a:cs typeface="Times New Roman" panose="02020603050405020304" pitchFamily="18" charset="0"/>
                        </a:rPr>
                        <a:t>⑤</a:t>
                      </a:r>
                      <a:r>
                        <a:rPr lang="zh-TW" sz="1200" kern="0">
                          <a:effectLst/>
                          <a:latin typeface="Times New Roman" panose="02020603050405020304" pitchFamily="18" charset="0"/>
                          <a:ea typeface="標楷體" panose="03000509000000000000" pitchFamily="65" charset="-120"/>
                          <a:cs typeface="Times New Roman" panose="02020603050405020304" pitchFamily="18" charset="0"/>
                        </a:rPr>
                        <a:t>營業利潤</a:t>
                      </a:r>
                      <a:r>
                        <a:rPr lang="en-US" sz="1200" kern="0">
                          <a:effectLst/>
                          <a:latin typeface="Times New Roman" panose="02020603050405020304" pitchFamily="18" charset="0"/>
                          <a:ea typeface="標楷體" panose="03000509000000000000" pitchFamily="65" charset="-120"/>
                          <a:cs typeface="Times New Roman" panose="02020603050405020304" pitchFamily="18" charset="0"/>
                        </a:rPr>
                        <a:t>(</a:t>
                      </a:r>
                      <a:r>
                        <a:rPr lang="zh-TW" sz="1200" kern="0">
                          <a:effectLst/>
                          <a:latin typeface="Times New Roman" panose="02020603050405020304" pitchFamily="18" charset="0"/>
                          <a:ea typeface="新細明體" panose="02020500000000000000" pitchFamily="18" charset="-120"/>
                          <a:cs typeface="Times New Roman" panose="02020603050405020304" pitchFamily="18" charset="0"/>
                        </a:rPr>
                        <a:t>③</a:t>
                      </a:r>
                      <a:r>
                        <a:rPr lang="zh-TW" sz="1200" kern="0">
                          <a:effectLst/>
                          <a:latin typeface="Times New Roman" panose="02020603050405020304" pitchFamily="18" charset="0"/>
                          <a:ea typeface="標楷體" panose="03000509000000000000" pitchFamily="65" charset="-120"/>
                          <a:cs typeface="Times New Roman" panose="02020603050405020304" pitchFamily="18" charset="0"/>
                        </a:rPr>
                        <a:t>減</a:t>
                      </a:r>
                      <a:r>
                        <a:rPr lang="zh-TW" sz="1200" kern="0">
                          <a:effectLst/>
                          <a:latin typeface="Times New Roman" panose="02020603050405020304" pitchFamily="18" charset="0"/>
                          <a:ea typeface="新細明體" panose="02020500000000000000" pitchFamily="18" charset="-120"/>
                          <a:cs typeface="Times New Roman" panose="02020603050405020304" pitchFamily="18" charset="0"/>
                        </a:rPr>
                        <a:t>④</a:t>
                      </a:r>
                      <a:r>
                        <a:rPr lang="en-US" sz="1200" kern="0">
                          <a:effectLst/>
                          <a:latin typeface="標楷體" panose="03000509000000000000" pitchFamily="65" charset="-120"/>
                          <a:ea typeface="新細明體" panose="02020500000000000000" pitchFamily="18" charset="-120"/>
                          <a:cs typeface="Times New Roman" panose="02020603050405020304" pitchFamily="18" charset="0"/>
                        </a:rPr>
                        <a: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5,000 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190,000 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r>
                        <a:rPr lang="en-US" sz="1200" kern="0" dirty="0">
                          <a:effectLst/>
                          <a:latin typeface="標楷體" panose="03000509000000000000" pitchFamily="65" charset="-120"/>
                          <a:ea typeface="新細明體" panose="02020500000000000000" pitchFamily="18" charset="-120"/>
                          <a:cs typeface="Times New Roman" panose="02020603050405020304" pitchFamily="18" charset="0"/>
                        </a:rPr>
                        <a:t>570,000 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480947"/>
                  </a:ext>
                </a:extLst>
              </a:tr>
            </a:tbl>
          </a:graphicData>
        </a:graphic>
      </p:graphicFrame>
      <p:sp>
        <p:nvSpPr>
          <p:cNvPr id="4" name="Rectangle 1">
            <a:extLst>
              <a:ext uri="{FF2B5EF4-FFF2-40B4-BE49-F238E27FC236}">
                <a16:creationId xmlns:a16="http://schemas.microsoft.com/office/drawing/2014/main" id="{A20BE6FF-7871-4B46-AE14-BAB66B34F694}"/>
              </a:ext>
            </a:extLst>
          </p:cNvPr>
          <p:cNvSpPr>
            <a:spLocks noChangeArrowheads="1"/>
          </p:cNvSpPr>
          <p:nvPr/>
        </p:nvSpPr>
        <p:spPr bwMode="auto">
          <a:xfrm>
            <a:off x="910432" y="2291191"/>
            <a:ext cx="758225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六、財務分析</a:t>
            </a:r>
            <a:r>
              <a:rPr kumimoji="0" lang="zh-TW"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：申貸前</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或新設立第</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之營業損益</a:t>
            </a:r>
            <a:b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b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（實際營業未滿</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年者，請以預估值填寫，並加註表示為</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預估值</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Arial" panose="020B0604020202020204" pitchFamily="34" charset="0"/>
            </a:endParaRPr>
          </a:p>
        </p:txBody>
      </p:sp>
      <p:sp>
        <p:nvSpPr>
          <p:cNvPr id="5" name="矩形 4">
            <a:extLst>
              <a:ext uri="{FF2B5EF4-FFF2-40B4-BE49-F238E27FC236}">
                <a16:creationId xmlns:a16="http://schemas.microsoft.com/office/drawing/2014/main" id="{9E1E0ACC-2338-4518-BE63-EF672F6D24BC}"/>
              </a:ext>
            </a:extLst>
          </p:cNvPr>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6" name="文本框 5">
            <a:extLst>
              <a:ext uri="{FF2B5EF4-FFF2-40B4-BE49-F238E27FC236}">
                <a16:creationId xmlns:a16="http://schemas.microsoft.com/office/drawing/2014/main" id="{D44B71CB-CC10-49F1-A364-B243D1DFE9CD}"/>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E8BD609D-A50B-4935-8980-ED70259C37E1}"/>
              </a:ext>
            </a:extLst>
          </p:cNvPr>
          <p:cNvSpPr txBox="1"/>
          <p:nvPr/>
        </p:nvSpPr>
        <p:spPr>
          <a:xfrm>
            <a:off x="891909" y="1152722"/>
            <a:ext cx="5082702" cy="523220"/>
          </a:xfrm>
          <a:prstGeom prst="rect">
            <a:avLst/>
          </a:prstGeom>
          <a:noFill/>
        </p:spPr>
        <p:txBody>
          <a:bodyPr wrap="square">
            <a:spAutoFit/>
          </a:bodyPr>
          <a:lstStyle/>
          <a:p>
            <a:pPr eaLnBrk="1" fontAlgn="auto" hangingPunct="1">
              <a:spcBef>
                <a:spcPts val="0"/>
              </a:spcBef>
              <a:spcAft>
                <a:spcPts val="0"/>
              </a:spcAft>
              <a:defRPr/>
            </a:pPr>
            <a:r>
              <a:rPr kumimoji="1" lang="zh-TW" altLang="en-US" sz="2800" b="1" dirty="0">
                <a:solidFill>
                  <a:srgbClr val="7030A0"/>
                </a:solidFill>
                <a:latin typeface="微軟正黑體" panose="020B0604030504040204" pitchFamily="34" charset="-120"/>
                <a:ea typeface="微軟正黑體" panose="020B0604030504040204" pitchFamily="34" charset="-120"/>
              </a:rPr>
              <a:t>設立營業未滿一年</a:t>
            </a:r>
            <a:endParaRPr lang="zh-TW" altLang="en-US" sz="2800" b="1" dirty="0">
              <a:solidFill>
                <a:srgbClr val="7030A0"/>
              </a:solidFill>
              <a:latin typeface="微軟正黑體" panose="020B0604030504040204" pitchFamily="34" charset="-120"/>
              <a:ea typeface="微軟正黑體" panose="020B0604030504040204" pitchFamily="34" charset="-120"/>
              <a:cs typeface="+mj-cs"/>
            </a:endParaRPr>
          </a:p>
        </p:txBody>
      </p:sp>
      <p:sp>
        <p:nvSpPr>
          <p:cNvPr id="9" name="Rectangle 66">
            <a:extLst>
              <a:ext uri="{FF2B5EF4-FFF2-40B4-BE49-F238E27FC236}">
                <a16:creationId xmlns:a16="http://schemas.microsoft.com/office/drawing/2014/main" id="{A9858822-D4AC-4AF1-9BCF-6862AD9B8F3A}"/>
              </a:ext>
            </a:extLst>
          </p:cNvPr>
          <p:cNvSpPr>
            <a:spLocks noChangeArrowheads="1"/>
          </p:cNvSpPr>
          <p:nvPr/>
        </p:nvSpPr>
        <p:spPr bwMode="auto">
          <a:xfrm>
            <a:off x="923924" y="1587963"/>
            <a:ext cx="7680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defRPr/>
            </a:pPr>
            <a:r>
              <a:rPr lang="zh-TW" altLang="en-US" sz="2000" b="1" kern="0" dirty="0">
                <a:latin typeface="微軟正黑體" panose="020B0604030504040204" pitchFamily="34" charset="-120"/>
                <a:ea typeface="微軟正黑體" panose="020B0604030504040204" pitchFamily="34" charset="-120"/>
                <a:cs typeface="Times New Roman" pitchFamily="18" charset="0"/>
              </a:rPr>
              <a:t>初期第</a:t>
            </a:r>
            <a:r>
              <a:rPr lang="en-US" altLang="zh-TW" sz="2000" b="1" kern="0" dirty="0">
                <a:latin typeface="微軟正黑體" panose="020B0604030504040204" pitchFamily="34" charset="-120"/>
                <a:ea typeface="微軟正黑體" panose="020B0604030504040204" pitchFamily="34" charset="-120"/>
                <a:cs typeface="Times New Roman" pitchFamily="18" charset="0"/>
              </a:rPr>
              <a:t>1</a:t>
            </a:r>
            <a:r>
              <a:rPr lang="zh-TW" altLang="en-US" sz="2000" b="1" kern="0" dirty="0">
                <a:latin typeface="微軟正黑體" panose="020B0604030504040204" pitchFamily="34" charset="-120"/>
                <a:ea typeface="微軟正黑體" panose="020B0604030504040204" pitchFamily="34" charset="-120"/>
                <a:cs typeface="Times New Roman" pitchFamily="18" charset="0"/>
              </a:rPr>
              <a:t>個月、前</a:t>
            </a:r>
            <a:r>
              <a:rPr lang="en-US" altLang="zh-TW" sz="2000" b="1" kern="0" dirty="0">
                <a:latin typeface="微軟正黑體" panose="020B0604030504040204" pitchFamily="34" charset="-120"/>
                <a:ea typeface="微軟正黑體" panose="020B0604030504040204" pitchFamily="34" charset="-120"/>
                <a:cs typeface="Times New Roman" pitchFamily="18" charset="0"/>
              </a:rPr>
              <a:t>6</a:t>
            </a:r>
            <a:r>
              <a:rPr lang="zh-TW" altLang="en-US" sz="2000" b="1" kern="0" dirty="0">
                <a:latin typeface="微軟正黑體" panose="020B0604030504040204" pitchFamily="34" charset="-120"/>
                <a:ea typeface="微軟正黑體" panose="020B0604030504040204" pitchFamily="34" charset="-120"/>
                <a:cs typeface="Times New Roman" pitchFamily="18" charset="0"/>
              </a:rPr>
              <a:t>個月及前</a:t>
            </a:r>
            <a:r>
              <a:rPr lang="en-US" altLang="zh-TW" sz="2000" b="1" kern="0" dirty="0">
                <a:latin typeface="微軟正黑體" panose="020B0604030504040204" pitchFamily="34" charset="-120"/>
                <a:ea typeface="微軟正黑體" panose="020B0604030504040204" pitchFamily="34" charset="-120"/>
                <a:cs typeface="Times New Roman" pitchFamily="18" charset="0"/>
              </a:rPr>
              <a:t>1</a:t>
            </a:r>
            <a:r>
              <a:rPr lang="zh-TW" altLang="en-US" sz="2000" b="1" kern="0" dirty="0">
                <a:latin typeface="微軟正黑體" panose="020B0604030504040204" pitchFamily="34" charset="-120"/>
                <a:ea typeface="微軟正黑體" panose="020B0604030504040204" pitchFamily="34" charset="-120"/>
                <a:cs typeface="Times New Roman" pitchFamily="18" charset="0"/>
              </a:rPr>
              <a:t>年之累積營業損益</a:t>
            </a:r>
            <a:endParaRPr lang="en-US" altLang="zh-TW" sz="2000" b="1" kern="0" dirty="0">
              <a:latin typeface="微軟正黑體" panose="020B0604030504040204" pitchFamily="34" charset="-120"/>
              <a:ea typeface="微軟正黑體" panose="020B0604030504040204" pitchFamily="34" charset="-120"/>
              <a:cs typeface="Times New Roman" pitchFamily="18" charset="0"/>
            </a:endParaRPr>
          </a:p>
          <a:p>
            <a:pPr eaLnBrk="1" hangingPunct="1">
              <a:lnSpc>
                <a:spcPct val="100000"/>
              </a:lnSpc>
              <a:spcBef>
                <a:spcPct val="0"/>
              </a:spcBef>
              <a:buFontTx/>
              <a:buNone/>
              <a:defRPr/>
            </a:pPr>
            <a:r>
              <a:rPr lang="zh-TW" altLang="en-US" sz="2000" b="1" kern="0" dirty="0">
                <a:latin typeface="微軟正黑體" panose="020B0604030504040204" pitchFamily="34" charset="-120"/>
                <a:ea typeface="微軟正黑體" panose="020B0604030504040204" pitchFamily="34" charset="-120"/>
                <a:cs typeface="Times New Roman" pitchFamily="18" charset="0"/>
              </a:rPr>
              <a:t>（實際營業未滿</a:t>
            </a:r>
            <a:r>
              <a:rPr lang="en-US" altLang="zh-TW" sz="2000" b="1" kern="0" dirty="0">
                <a:latin typeface="微軟正黑體" panose="020B0604030504040204" pitchFamily="34" charset="-120"/>
                <a:ea typeface="微軟正黑體" panose="020B0604030504040204" pitchFamily="34" charset="-120"/>
                <a:cs typeface="Times New Roman" pitchFamily="18" charset="0"/>
              </a:rPr>
              <a:t>1</a:t>
            </a:r>
            <a:r>
              <a:rPr lang="zh-TW" altLang="en-US" sz="2000" b="1" kern="0" dirty="0">
                <a:latin typeface="微軟正黑體" panose="020B0604030504040204" pitchFamily="34" charset="-120"/>
                <a:ea typeface="微軟正黑體" panose="020B0604030504040204" pitchFamily="34" charset="-120"/>
                <a:cs typeface="Times New Roman" pitchFamily="18" charset="0"/>
              </a:rPr>
              <a:t>年者，請以預估值填寫，並加註表示係為預估值）</a:t>
            </a:r>
          </a:p>
        </p:txBody>
      </p:sp>
      <p:sp>
        <p:nvSpPr>
          <p:cNvPr id="10" name="Rectangle 51">
            <a:extLst>
              <a:ext uri="{FF2B5EF4-FFF2-40B4-BE49-F238E27FC236}">
                <a16:creationId xmlns:a16="http://schemas.microsoft.com/office/drawing/2014/main" id="{3BE67F67-5C89-44DE-A099-EE698583A865}"/>
              </a:ext>
            </a:extLst>
          </p:cNvPr>
          <p:cNvSpPr>
            <a:spLocks noChangeArrowheads="1"/>
          </p:cNvSpPr>
          <p:nvPr/>
        </p:nvSpPr>
        <p:spPr bwMode="auto">
          <a:xfrm>
            <a:off x="787003" y="5419726"/>
            <a:ext cx="7948613" cy="1200329"/>
          </a:xfrm>
          <a:prstGeom prst="rect">
            <a:avLst/>
          </a:prstGeom>
          <a:solidFill>
            <a:schemeClr val="accent1">
              <a:lumMod val="20000"/>
              <a:lumOff val="80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fontAlgn="auto" hangingPunct="1">
              <a:spcBef>
                <a:spcPct val="0"/>
              </a:spcBef>
              <a:spcAft>
                <a:spcPts val="0"/>
              </a:spcAft>
              <a:buClrTx/>
              <a:buSzTx/>
              <a:buFontTx/>
              <a:buNone/>
              <a:defRPr/>
            </a:pPr>
            <a:r>
              <a:rPr lang="zh-TW" altLang="en-US" sz="16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營業收入 ─ 銷貨成本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產品直接原物料成本</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 營業毛利</a:t>
            </a:r>
            <a:endParaRPr lang="en-US" altLang="zh-TW" sz="1800" b="1" dirty="0">
              <a:solidFill>
                <a:srgbClr val="FF0000"/>
              </a:solidFill>
              <a:latin typeface="微軟正黑體" panose="020B0604030504040204" pitchFamily="34" charset="-120"/>
              <a:ea typeface="微軟正黑體" panose="020B0604030504040204" pitchFamily="34" charset="-120"/>
            </a:endParaRPr>
          </a:p>
          <a:p>
            <a:pPr eaLnBrk="1" fontAlgn="auto" hangingPunct="1">
              <a:spcBef>
                <a:spcPct val="0"/>
              </a:spcBef>
              <a:spcAft>
                <a:spcPts val="0"/>
              </a:spcAft>
              <a:buClrTx/>
              <a:buSzTx/>
              <a:buFontTx/>
              <a:buNone/>
              <a:defRPr/>
            </a:pPr>
            <a:r>
              <a:rPr lang="zh-TW" altLang="en-US" sz="1800" b="1" dirty="0">
                <a:solidFill>
                  <a:srgbClr val="FF0000"/>
                </a:solidFill>
                <a:latin typeface="微軟正黑體" panose="020B0604030504040204" pitchFamily="34" charset="-120"/>
                <a:ea typeface="微軟正黑體" panose="020B0604030504040204" pitchFamily="34" charset="-120"/>
              </a:rPr>
              <a:t>＊營業毛利 ─ 營業費用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薪資、房租、水電、瓦斯</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 營業利潤</a:t>
            </a:r>
            <a:endParaRPr lang="en-US" altLang="zh-TW" sz="1800" b="1" dirty="0">
              <a:solidFill>
                <a:srgbClr val="FF0000"/>
              </a:solidFill>
              <a:latin typeface="微軟正黑體" panose="020B0604030504040204" pitchFamily="34" charset="-120"/>
              <a:ea typeface="微軟正黑體" panose="020B0604030504040204" pitchFamily="34" charset="-120"/>
            </a:endParaRPr>
          </a:p>
          <a:p>
            <a:pPr eaLnBrk="1" fontAlgn="auto" hangingPunct="1">
              <a:spcBef>
                <a:spcPct val="0"/>
              </a:spcBef>
              <a:spcAft>
                <a:spcPts val="0"/>
              </a:spcAft>
              <a:buClrTx/>
              <a:buSzTx/>
              <a:buFontTx/>
              <a:buNone/>
              <a:defRPr/>
            </a:pPr>
            <a:r>
              <a:rPr lang="zh-TW" altLang="en-US" sz="1800" b="1" dirty="0">
                <a:solidFill>
                  <a:srgbClr val="000066"/>
                </a:solidFill>
                <a:latin typeface="微軟正黑體" panose="020B0604030504040204" pitchFamily="34" charset="-120"/>
                <a:ea typeface="微軟正黑體" panose="020B0604030504040204" pitchFamily="34" charset="-120"/>
              </a:rPr>
              <a:t>    如已創業者，請將實際營業數額填入供參考。請於填寫金額時</a:t>
            </a:r>
            <a:r>
              <a:rPr lang="zh-TW" altLang="en-US" sz="1800" b="1" u="sng" dirty="0">
                <a:solidFill>
                  <a:srgbClr val="FF0066"/>
                </a:solidFill>
                <a:uFill>
                  <a:solidFill>
                    <a:srgbClr val="FF0066"/>
                  </a:solidFill>
                </a:uFill>
                <a:latin typeface="微軟正黑體" panose="020B0604030504040204" pitchFamily="34" charset="-120"/>
                <a:ea typeface="微軟正黑體" panose="020B0604030504040204" pitchFamily="34" charset="-120"/>
              </a:rPr>
              <a:t>標記千元”</a:t>
            </a:r>
            <a:r>
              <a:rPr lang="en-US" altLang="zh-TW" sz="1800" b="1" u="sng" dirty="0">
                <a:solidFill>
                  <a:srgbClr val="FF0066"/>
                </a:solidFill>
                <a:uFill>
                  <a:solidFill>
                    <a:srgbClr val="FF0066"/>
                  </a:solidFill>
                </a:uFill>
                <a:latin typeface="微軟正黑體" panose="020B0604030504040204" pitchFamily="34" charset="-120"/>
                <a:ea typeface="微軟正黑體" panose="020B0604030504040204" pitchFamily="34" charset="-120"/>
              </a:rPr>
              <a:t>,”   </a:t>
            </a:r>
          </a:p>
          <a:p>
            <a:pPr eaLnBrk="1" fontAlgn="auto" hangingPunct="1">
              <a:spcBef>
                <a:spcPct val="0"/>
              </a:spcBef>
              <a:spcAft>
                <a:spcPts val="0"/>
              </a:spcAft>
              <a:buClrTx/>
              <a:buSzTx/>
              <a:buFontTx/>
              <a:buNone/>
              <a:defRPr/>
            </a:pPr>
            <a:r>
              <a:rPr lang="en-US" altLang="zh-TW" sz="1800" b="1" u="sng" dirty="0">
                <a:solidFill>
                  <a:srgbClr val="FF0066"/>
                </a:solidFill>
                <a:uFill>
                  <a:solidFill>
                    <a:srgbClr val="FF0066"/>
                  </a:solidFill>
                </a:uFill>
                <a:latin typeface="微軟正黑體" panose="020B0604030504040204" pitchFamily="34" charset="-120"/>
                <a:ea typeface="微軟正黑體" panose="020B0604030504040204" pitchFamily="34" charset="-120"/>
              </a:rPr>
              <a:t>    </a:t>
            </a:r>
            <a:r>
              <a:rPr lang="zh-TW" altLang="en-US" sz="1800" b="1" u="sng" dirty="0">
                <a:solidFill>
                  <a:srgbClr val="FF0066"/>
                </a:solidFill>
                <a:uFill>
                  <a:solidFill>
                    <a:srgbClr val="FF0066"/>
                  </a:solidFill>
                </a:uFill>
                <a:latin typeface="微軟正黑體" panose="020B0604030504040204" pitchFamily="34" charset="-120"/>
                <a:ea typeface="微軟正黑體" panose="020B0604030504040204" pitchFamily="34" charset="-120"/>
              </a:rPr>
              <a:t>符號</a:t>
            </a:r>
            <a:r>
              <a:rPr lang="zh-TW" altLang="en-US" sz="1800" b="1" dirty="0">
                <a:solidFill>
                  <a:srgbClr val="000066"/>
                </a:solidFill>
                <a:latin typeface="微軟正黑體" panose="020B0604030504040204" pitchFamily="34" charset="-120"/>
                <a:ea typeface="微軟正黑體" panose="020B0604030504040204" pitchFamily="34" charset="-120"/>
              </a:rPr>
              <a:t>，金額應為預估損益表</a:t>
            </a:r>
            <a:r>
              <a:rPr lang="en-US" altLang="zh-TW" sz="1800" b="1" dirty="0">
                <a:solidFill>
                  <a:srgbClr val="000066"/>
                </a:solidFill>
                <a:latin typeface="微軟正黑體" panose="020B0604030504040204" pitchFamily="34" charset="-120"/>
                <a:ea typeface="微軟正黑體" panose="020B0604030504040204" pitchFamily="34" charset="-120"/>
              </a:rPr>
              <a:t>(</a:t>
            </a:r>
            <a:r>
              <a:rPr lang="zh-TW" altLang="en-US" sz="1800" b="1" dirty="0">
                <a:solidFill>
                  <a:srgbClr val="000066"/>
                </a:solidFill>
                <a:latin typeface="微軟正黑體" panose="020B0604030504040204" pitchFamily="34" charset="-120"/>
                <a:ea typeface="微軟正黑體" panose="020B0604030504040204" pitchFamily="34" charset="-120"/>
              </a:rPr>
              <a:t>最後一頁</a:t>
            </a:r>
            <a:r>
              <a:rPr lang="en-US" altLang="zh-TW" sz="1800" b="1" dirty="0">
                <a:solidFill>
                  <a:srgbClr val="000066"/>
                </a:solidFill>
                <a:latin typeface="微軟正黑體" panose="020B0604030504040204" pitchFamily="34" charset="-120"/>
                <a:ea typeface="微軟正黑體" panose="020B0604030504040204" pitchFamily="34" charset="-120"/>
              </a:rPr>
              <a:t>)</a:t>
            </a:r>
            <a:r>
              <a:rPr lang="zh-TW" altLang="en-US" sz="1800" b="1" dirty="0">
                <a:solidFill>
                  <a:srgbClr val="000066"/>
                </a:solidFill>
                <a:latin typeface="微軟正黑體" panose="020B0604030504040204" pitchFamily="34" charset="-120"/>
                <a:ea typeface="微軟正黑體" panose="020B0604030504040204" pitchFamily="34" charset="-120"/>
              </a:rPr>
              <a:t> 統計後之數值。</a:t>
            </a:r>
          </a:p>
        </p:txBody>
      </p:sp>
    </p:spTree>
    <p:extLst>
      <p:ext uri="{BB962C8B-B14F-4D97-AF65-F5344CB8AC3E}">
        <p14:creationId xmlns:p14="http://schemas.microsoft.com/office/powerpoint/2010/main" val="1037151947"/>
      </p:ext>
    </p:extLst>
  </p:cSld>
  <p:clrMapOvr>
    <a:masterClrMapping/>
  </p:clrMapOvr>
  <p:transition>
    <p:strip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4"/>
          <p:cNvSpPr txBox="1">
            <a:spLocks noChangeArrowheads="1"/>
          </p:cNvSpPr>
          <p:nvPr/>
        </p:nvSpPr>
        <p:spPr bwMode="auto">
          <a:xfrm>
            <a:off x="1654066" y="901700"/>
            <a:ext cx="351891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algn="ctr" eaLnBrk="1" hangingPunct="1">
              <a:lnSpc>
                <a:spcPct val="100000"/>
              </a:lnSpc>
              <a:spcBef>
                <a:spcPct val="20000"/>
              </a:spcBef>
              <a:buClr>
                <a:schemeClr val="tx2"/>
              </a:buClr>
              <a:buSzPct val="70000"/>
              <a:buFont typeface="Wingdings" panose="05000000000000000000" pitchFamily="2" charset="2"/>
              <a:buNone/>
            </a:pPr>
            <a:r>
              <a:rPr kumimoji="1" lang="en-US" altLang="zh-TW" sz="2000" b="1" dirty="0">
                <a:solidFill>
                  <a:srgbClr val="333399"/>
                </a:solidFill>
                <a:latin typeface="標楷體" panose="03000509000000000000" pitchFamily="65" charset="-120"/>
                <a:ea typeface="新細明體" panose="02020500000000000000" pitchFamily="18" charset="-120"/>
              </a:rPr>
              <a:t>XXXX</a:t>
            </a:r>
            <a:r>
              <a:rPr kumimoji="1" lang="zh-TW" altLang="en-US" sz="2000" b="1" dirty="0">
                <a:solidFill>
                  <a:srgbClr val="333399"/>
                </a:solidFill>
                <a:latin typeface="標楷體" panose="03000509000000000000" pitchFamily="65" charset="-120"/>
                <a:ea typeface="新細明體" panose="02020500000000000000" pitchFamily="18" charset="-120"/>
              </a:rPr>
              <a:t>公司</a:t>
            </a:r>
            <a:endParaRPr kumimoji="1" lang="en-US" altLang="zh-TW" sz="2000" b="1" dirty="0">
              <a:solidFill>
                <a:srgbClr val="333399"/>
              </a:solidFill>
              <a:latin typeface="標楷體" panose="03000509000000000000" pitchFamily="65" charset="-120"/>
              <a:ea typeface="新細明體" panose="02020500000000000000" pitchFamily="18" charset="-120"/>
            </a:endParaRPr>
          </a:p>
          <a:p>
            <a:pPr algn="ctr" eaLnBrk="1" hangingPunct="1">
              <a:lnSpc>
                <a:spcPct val="100000"/>
              </a:lnSpc>
              <a:spcBef>
                <a:spcPct val="20000"/>
              </a:spcBef>
              <a:buClr>
                <a:schemeClr val="tx2"/>
              </a:buClr>
              <a:buSzPct val="70000"/>
              <a:buFont typeface="Wingdings" panose="05000000000000000000" pitchFamily="2" charset="2"/>
              <a:buNone/>
            </a:pPr>
            <a:r>
              <a:rPr kumimoji="1" lang="zh-TW" altLang="en-US" sz="2000" b="1" dirty="0">
                <a:solidFill>
                  <a:srgbClr val="333399"/>
                </a:solidFill>
                <a:latin typeface="標楷體" panose="03000509000000000000" pitchFamily="65" charset="-120"/>
                <a:ea typeface="新細明體" panose="02020500000000000000" pitchFamily="18" charset="-120"/>
              </a:rPr>
              <a:t>損 益 表</a:t>
            </a:r>
            <a:endParaRPr kumimoji="1" lang="en-US" altLang="zh-TW" sz="2000" b="1" dirty="0">
              <a:solidFill>
                <a:srgbClr val="333399"/>
              </a:solidFill>
              <a:latin typeface="標楷體" panose="03000509000000000000" pitchFamily="65" charset="-120"/>
              <a:ea typeface="新細明體" panose="02020500000000000000" pitchFamily="18" charset="-120"/>
            </a:endParaRPr>
          </a:p>
          <a:p>
            <a:pPr algn="ctr" eaLnBrk="1" hangingPunct="1">
              <a:lnSpc>
                <a:spcPct val="100000"/>
              </a:lnSpc>
              <a:spcBef>
                <a:spcPct val="20000"/>
              </a:spcBef>
              <a:buClr>
                <a:schemeClr val="tx2"/>
              </a:buClr>
              <a:buSzPct val="70000"/>
              <a:buFont typeface="Wingdings" panose="05000000000000000000" pitchFamily="2" charset="2"/>
              <a:buNone/>
            </a:pPr>
            <a:r>
              <a:rPr kumimoji="1" lang="en-US" altLang="zh-TW" sz="2000" b="1" dirty="0">
                <a:solidFill>
                  <a:srgbClr val="333399"/>
                </a:solidFill>
                <a:latin typeface="標楷體" panose="03000509000000000000" pitchFamily="65" charset="-120"/>
                <a:ea typeface="新細明體" panose="02020500000000000000" pitchFamily="18" charset="-120"/>
              </a:rPr>
              <a:t>114</a:t>
            </a:r>
            <a:r>
              <a:rPr kumimoji="1" lang="zh-TW" altLang="en-US" sz="2000" b="1" dirty="0">
                <a:solidFill>
                  <a:srgbClr val="333399"/>
                </a:solidFill>
                <a:latin typeface="標楷體" panose="03000509000000000000" pitchFamily="65" charset="-120"/>
                <a:ea typeface="新細明體" panose="02020500000000000000" pitchFamily="18" charset="-120"/>
              </a:rPr>
              <a:t>年</a:t>
            </a:r>
            <a:r>
              <a:rPr kumimoji="1" lang="en-US" altLang="zh-TW" sz="2000" b="1" dirty="0">
                <a:solidFill>
                  <a:srgbClr val="333399"/>
                </a:solidFill>
                <a:latin typeface="標楷體" panose="03000509000000000000" pitchFamily="65" charset="-120"/>
                <a:ea typeface="新細明體" panose="02020500000000000000" pitchFamily="18" charset="-120"/>
              </a:rPr>
              <a:t>1</a:t>
            </a:r>
            <a:r>
              <a:rPr kumimoji="1" lang="zh-TW" altLang="en-US" sz="2000" b="1" dirty="0">
                <a:solidFill>
                  <a:srgbClr val="333399"/>
                </a:solidFill>
                <a:latin typeface="標楷體" panose="03000509000000000000" pitchFamily="65" charset="-120"/>
                <a:ea typeface="新細明體" panose="02020500000000000000" pitchFamily="18" charset="-120"/>
              </a:rPr>
              <a:t>月</a:t>
            </a:r>
            <a:r>
              <a:rPr kumimoji="1" lang="en-US" altLang="zh-TW" sz="2000" b="1" dirty="0">
                <a:solidFill>
                  <a:srgbClr val="333399"/>
                </a:solidFill>
                <a:latin typeface="標楷體" panose="03000509000000000000" pitchFamily="65" charset="-120"/>
                <a:ea typeface="新細明體" panose="02020500000000000000" pitchFamily="18" charset="-120"/>
              </a:rPr>
              <a:t>1</a:t>
            </a:r>
            <a:r>
              <a:rPr kumimoji="1" lang="zh-TW" altLang="en-US" sz="2000" b="1" dirty="0">
                <a:solidFill>
                  <a:srgbClr val="333399"/>
                </a:solidFill>
                <a:latin typeface="標楷體" panose="03000509000000000000" pitchFamily="65" charset="-120"/>
                <a:ea typeface="新細明體" panose="02020500000000000000" pitchFamily="18" charset="-120"/>
              </a:rPr>
              <a:t>日至</a:t>
            </a:r>
            <a:r>
              <a:rPr kumimoji="1" lang="en-US" altLang="zh-TW" sz="2000" b="1" dirty="0">
                <a:solidFill>
                  <a:srgbClr val="333399"/>
                </a:solidFill>
                <a:latin typeface="標楷體" panose="03000509000000000000" pitchFamily="65" charset="-120"/>
                <a:ea typeface="新細明體" panose="02020500000000000000" pitchFamily="18" charset="-120"/>
              </a:rPr>
              <a:t>114</a:t>
            </a:r>
            <a:r>
              <a:rPr kumimoji="1" lang="zh-TW" altLang="en-US" sz="2000" b="1" dirty="0">
                <a:solidFill>
                  <a:srgbClr val="333399"/>
                </a:solidFill>
                <a:latin typeface="標楷體" panose="03000509000000000000" pitchFamily="65" charset="-120"/>
                <a:ea typeface="新細明體" panose="02020500000000000000" pitchFamily="18" charset="-120"/>
              </a:rPr>
              <a:t>年</a:t>
            </a:r>
            <a:r>
              <a:rPr kumimoji="1" lang="en-US" altLang="zh-TW" sz="2000" b="1" dirty="0">
                <a:solidFill>
                  <a:srgbClr val="333399"/>
                </a:solidFill>
                <a:latin typeface="標楷體" panose="03000509000000000000" pitchFamily="65" charset="-120"/>
                <a:ea typeface="新細明體" panose="02020500000000000000" pitchFamily="18" charset="-120"/>
              </a:rPr>
              <a:t>12</a:t>
            </a:r>
            <a:r>
              <a:rPr kumimoji="1" lang="zh-TW" altLang="en-US" sz="2000" b="1" dirty="0">
                <a:solidFill>
                  <a:srgbClr val="333399"/>
                </a:solidFill>
                <a:latin typeface="標楷體" panose="03000509000000000000" pitchFamily="65" charset="-120"/>
                <a:ea typeface="新細明體" panose="02020500000000000000" pitchFamily="18" charset="-120"/>
              </a:rPr>
              <a:t>月</a:t>
            </a:r>
            <a:r>
              <a:rPr kumimoji="1" lang="en-US" altLang="zh-TW" sz="2000" b="1" dirty="0">
                <a:solidFill>
                  <a:srgbClr val="333399"/>
                </a:solidFill>
                <a:latin typeface="標楷體" panose="03000509000000000000" pitchFamily="65" charset="-120"/>
                <a:ea typeface="新細明體" panose="02020500000000000000" pitchFamily="18" charset="-120"/>
              </a:rPr>
              <a:t>31</a:t>
            </a:r>
            <a:r>
              <a:rPr kumimoji="1" lang="zh-TW" altLang="en-US" sz="2000" b="1" dirty="0">
                <a:solidFill>
                  <a:srgbClr val="333399"/>
                </a:solidFill>
                <a:latin typeface="標楷體" panose="03000509000000000000" pitchFamily="65" charset="-120"/>
                <a:ea typeface="新細明體" panose="02020500000000000000" pitchFamily="18" charset="-120"/>
              </a:rPr>
              <a:t>日</a:t>
            </a:r>
          </a:p>
        </p:txBody>
      </p:sp>
      <p:cxnSp>
        <p:nvCxnSpPr>
          <p:cNvPr id="4" name="直接连接符 5">
            <a:extLst>
              <a:ext uri="{FF2B5EF4-FFF2-40B4-BE49-F238E27FC236}">
                <a16:creationId xmlns:a16="http://schemas.microsoft.com/office/drawing/2014/main" id="{49D49BB2-1721-4E5B-A451-24F35287F2EE}"/>
              </a:ext>
            </a:extLst>
          </p:cNvPr>
          <p:cNvCxnSpPr>
            <a:cxnSpLocks/>
          </p:cNvCxnSpPr>
          <p:nvPr/>
        </p:nvCxnSpPr>
        <p:spPr>
          <a:xfrm flipH="1">
            <a:off x="732235" y="2003426"/>
            <a:ext cx="5963840" cy="28575"/>
          </a:xfrm>
          <a:prstGeom prst="line">
            <a:avLst/>
          </a:prstGeom>
          <a:ln/>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AC4CAF36-9924-44C1-A691-EA0F9AF6C39B}"/>
              </a:ext>
            </a:extLst>
          </p:cNvPr>
          <p:cNvSpPr/>
          <p:nvPr/>
        </p:nvSpPr>
        <p:spPr>
          <a:xfrm>
            <a:off x="259557" y="1104117"/>
            <a:ext cx="1584722" cy="520700"/>
          </a:xfrm>
          <a:prstGeom prst="rect">
            <a:avLst/>
          </a:prstGeom>
          <a:solidFill>
            <a:srgbClr val="F9B359"/>
          </a:solidFill>
          <a:ln>
            <a:noFill/>
          </a:ln>
          <a:effectLst>
            <a:outerShdw blurRad="254000" dist="38100" dir="5400000" algn="t" rotWithShape="0">
              <a:srgbClr val="969F9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55" name="文本框 13"/>
          <p:cNvSpPr txBox="1">
            <a:spLocks noChangeArrowheads="1"/>
          </p:cNvSpPr>
          <p:nvPr/>
        </p:nvSpPr>
        <p:spPr bwMode="auto">
          <a:xfrm>
            <a:off x="420976" y="1101597"/>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pPr>
            <a:r>
              <a:rPr kumimoji="1" lang="zh-TW" altLang="en-US" sz="3200" b="1" dirty="0">
                <a:solidFill>
                  <a:srgbClr val="FF0000"/>
                </a:solidFill>
                <a:latin typeface="微軟正黑體" panose="020B0604030504040204" pitchFamily="34" charset="-120"/>
                <a:ea typeface="微軟正黑體" panose="020B0604030504040204" pitchFamily="34" charset="-120"/>
              </a:rPr>
              <a:t>損益表</a:t>
            </a:r>
          </a:p>
        </p:txBody>
      </p:sp>
      <p:cxnSp>
        <p:nvCxnSpPr>
          <p:cNvPr id="16"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17" name="文本框 5">
            <a:extLst>
              <a:ext uri="{FF2B5EF4-FFF2-40B4-BE49-F238E27FC236}">
                <a16:creationId xmlns:a16="http://schemas.microsoft.com/office/drawing/2014/main" id="{C9402702-C89C-4373-9684-BC28FF86A678}"/>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27659" name="矩形 18"/>
          <p:cNvSpPr>
            <a:spLocks noChangeArrowheads="1"/>
          </p:cNvSpPr>
          <p:nvPr/>
        </p:nvSpPr>
        <p:spPr bwMode="auto">
          <a:xfrm>
            <a:off x="628651" y="2027238"/>
            <a:ext cx="7795022" cy="39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20000"/>
              </a:spcBef>
              <a:buClr>
                <a:schemeClr val="tx2"/>
              </a:buClr>
              <a:buSzPct val="70000"/>
              <a:buFontTx/>
              <a:buNone/>
            </a:pPr>
            <a:r>
              <a:rPr kumimoji="1" lang="zh-TW" altLang="en-US" sz="1400" b="1" dirty="0">
                <a:solidFill>
                  <a:srgbClr val="CC3300"/>
                </a:solidFill>
                <a:latin typeface="標楷體" panose="03000509000000000000" pitchFamily="65" charset="-120"/>
                <a:ea typeface="新細明體" panose="02020500000000000000" pitchFamily="18" charset="-120"/>
              </a:rPr>
              <a:t>營業收入</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latin typeface="標楷體" panose="03000509000000000000" pitchFamily="65" charset="-120"/>
                <a:ea typeface="新細明體" panose="02020500000000000000" pitchFamily="18" charset="-120"/>
              </a:rPr>
              <a:t>每支</a:t>
            </a:r>
            <a:r>
              <a:rPr kumimoji="1" lang="en-US" altLang="zh-TW" sz="1400" b="1" dirty="0">
                <a:latin typeface="標楷體" panose="03000509000000000000" pitchFamily="65" charset="-120"/>
                <a:ea typeface="新細明體" panose="02020500000000000000" pitchFamily="18" charset="-120"/>
              </a:rPr>
              <a:t>1,200</a:t>
            </a:r>
            <a:r>
              <a:rPr kumimoji="1" lang="zh-TW" altLang="en-US" sz="1400" b="1" dirty="0">
                <a:latin typeface="標楷體" panose="03000509000000000000" pitchFamily="65" charset="-120"/>
                <a:ea typeface="新細明體" panose="02020500000000000000" pitchFamily="18" charset="-120"/>
              </a:rPr>
              <a:t>元，每月約售</a:t>
            </a:r>
            <a:r>
              <a:rPr kumimoji="1" lang="en-US" altLang="zh-TW" sz="1400" b="1" dirty="0">
                <a:latin typeface="標楷體" panose="03000509000000000000" pitchFamily="65" charset="-120"/>
                <a:ea typeface="新細明體" panose="02020500000000000000" pitchFamily="18" charset="-120"/>
              </a:rPr>
              <a:t>250</a:t>
            </a:r>
            <a:r>
              <a:rPr kumimoji="1" lang="zh-TW" altLang="en-US" sz="1400" b="1" dirty="0">
                <a:latin typeface="標楷體" panose="03000509000000000000" pitchFamily="65" charset="-120"/>
                <a:ea typeface="新細明體" panose="02020500000000000000" pitchFamily="18" charset="-120"/>
              </a:rPr>
              <a:t>支，</a:t>
            </a:r>
            <a:r>
              <a:rPr kumimoji="1" lang="en-US" altLang="zh-TW" sz="1400" b="1" dirty="0">
                <a:latin typeface="標楷體" panose="03000509000000000000" pitchFamily="65" charset="-120"/>
                <a:ea typeface="新細明體" panose="02020500000000000000" pitchFamily="18" charset="-120"/>
              </a:rPr>
              <a:t>1,200X250X12)</a:t>
            </a:r>
            <a:r>
              <a:rPr kumimoji="1" lang="zh-TW" altLang="en-US" sz="1400" b="1" dirty="0">
                <a:latin typeface="標楷體" panose="03000509000000000000" pitchFamily="65" charset="-120"/>
                <a:ea typeface="新細明體" panose="02020500000000000000" pitchFamily="18" charset="-120"/>
              </a:rPr>
              <a:t>               </a:t>
            </a:r>
            <a:r>
              <a:rPr kumimoji="1" lang="zh-TW" altLang="en-US" sz="1400" b="1" dirty="0">
                <a:solidFill>
                  <a:srgbClr val="CC3300"/>
                </a:solidFill>
                <a:latin typeface="標楷體" panose="03000509000000000000" pitchFamily="65" charset="-120"/>
                <a:ea typeface="新細明體" panose="02020500000000000000" pitchFamily="18" charset="-120"/>
              </a:rPr>
              <a:t> </a:t>
            </a:r>
            <a:r>
              <a:rPr kumimoji="1" lang="en-US" altLang="zh-TW" sz="1400" b="1" dirty="0">
                <a:latin typeface="標楷體" panose="03000509000000000000" pitchFamily="65" charset="-120"/>
                <a:ea typeface="新細明體" panose="02020500000000000000" pitchFamily="18" charset="-120"/>
              </a:rPr>
              <a:t>$3,600,000</a:t>
            </a:r>
            <a:endParaRPr kumimoji="1" lang="zh-TW" altLang="en-US" sz="1400" b="1" dirty="0">
              <a:solidFill>
                <a:srgbClr val="CC3300"/>
              </a:solidFill>
              <a:latin typeface="標楷體" panose="03000509000000000000" pitchFamily="65" charset="-120"/>
              <a:ea typeface="新細明體" panose="02020500000000000000" pitchFamily="18" charset="-120"/>
            </a:endParaRPr>
          </a:p>
          <a:p>
            <a:pPr eaLnBrk="1" hangingPunct="1">
              <a:lnSpc>
                <a:spcPct val="100000"/>
              </a:lnSpc>
              <a:spcBef>
                <a:spcPct val="20000"/>
              </a:spcBef>
              <a:buClr>
                <a:schemeClr val="tx2"/>
              </a:buClr>
              <a:buSzPct val="70000"/>
              <a:buFont typeface="Wingdings" panose="05000000000000000000" pitchFamily="2" charset="2"/>
              <a:buNone/>
            </a:pPr>
            <a:r>
              <a:rPr kumimoji="1" lang="zh-TW" altLang="en-US" sz="1400" b="1" dirty="0">
                <a:latin typeface="標楷體" panose="03000509000000000000" pitchFamily="65" charset="-120"/>
                <a:ea typeface="新細明體" panose="02020500000000000000" pitchFamily="18" charset="-120"/>
              </a:rPr>
              <a:t>減</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solidFill>
                  <a:srgbClr val="CC3300"/>
                </a:solidFill>
                <a:latin typeface="標楷體" panose="03000509000000000000" pitchFamily="65" charset="-120"/>
                <a:ea typeface="新細明體" panose="02020500000000000000" pitchFamily="18" charset="-120"/>
              </a:rPr>
              <a:t>銷貨成本</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latin typeface="標楷體" panose="03000509000000000000" pitchFamily="65" charset="-120"/>
                <a:ea typeface="新細明體" panose="02020500000000000000" pitchFamily="18" charset="-120"/>
              </a:rPr>
              <a:t>毛利率約六成，</a:t>
            </a:r>
            <a:r>
              <a:rPr kumimoji="1" lang="en-US" altLang="zh-TW" sz="1400" b="1" dirty="0">
                <a:latin typeface="標楷體" panose="03000509000000000000" pitchFamily="65" charset="-120"/>
                <a:ea typeface="新細明體" panose="02020500000000000000" pitchFamily="18" charset="-120"/>
              </a:rPr>
              <a:t>3,600,000X0.4)                          (1,440,000)</a:t>
            </a:r>
          </a:p>
          <a:p>
            <a:pPr eaLnBrk="1" hangingPunct="1">
              <a:lnSpc>
                <a:spcPct val="100000"/>
              </a:lnSpc>
              <a:spcBef>
                <a:spcPct val="20000"/>
              </a:spcBef>
              <a:buClr>
                <a:schemeClr val="tx2"/>
              </a:buClr>
              <a:buSzPct val="70000"/>
              <a:buFont typeface="Wingdings" panose="05000000000000000000" pitchFamily="2" charset="2"/>
              <a:buNone/>
            </a:pPr>
            <a:r>
              <a:rPr kumimoji="1" lang="zh-TW" altLang="en-US" sz="1400" b="1" dirty="0">
                <a:solidFill>
                  <a:srgbClr val="CC3300"/>
                </a:solidFill>
                <a:latin typeface="標楷體" panose="03000509000000000000" pitchFamily="65" charset="-120"/>
                <a:ea typeface="新細明體" panose="02020500000000000000" pitchFamily="18" charset="-120"/>
              </a:rPr>
              <a:t>營業毛利</a:t>
            </a:r>
            <a:r>
              <a:rPr kumimoji="1" lang="zh-TW" altLang="en-US" sz="1400" b="1" dirty="0">
                <a:latin typeface="標楷體" panose="03000509000000000000" pitchFamily="65" charset="-120"/>
                <a:ea typeface="新細明體" panose="02020500000000000000" pitchFamily="18" charset="-120"/>
              </a:rPr>
              <a:t>                                                          </a:t>
            </a:r>
            <a:r>
              <a:rPr kumimoji="1" lang="en-US" altLang="zh-TW" sz="1400" b="1" dirty="0">
                <a:latin typeface="標楷體" panose="03000509000000000000" pitchFamily="65" charset="-120"/>
                <a:ea typeface="新細明體" panose="02020500000000000000" pitchFamily="18" charset="-120"/>
              </a:rPr>
              <a:t>$2,160,000  </a:t>
            </a:r>
          </a:p>
          <a:p>
            <a:pPr eaLnBrk="1" hangingPunct="1">
              <a:lnSpc>
                <a:spcPct val="100000"/>
              </a:lnSpc>
              <a:spcBef>
                <a:spcPct val="20000"/>
              </a:spcBef>
              <a:buClr>
                <a:schemeClr val="tx2"/>
              </a:buClr>
              <a:buSzPct val="70000"/>
              <a:buFont typeface="Wingdings" panose="05000000000000000000" pitchFamily="2" charset="2"/>
              <a:buNone/>
            </a:pPr>
            <a:r>
              <a:rPr kumimoji="1" lang="zh-TW" altLang="en-US" sz="1400" b="1" dirty="0">
                <a:latin typeface="標楷體" panose="03000509000000000000" pitchFamily="65" charset="-120"/>
                <a:ea typeface="新細明體" panose="02020500000000000000" pitchFamily="18" charset="-120"/>
              </a:rPr>
              <a:t>減</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solidFill>
                  <a:srgbClr val="CC3300"/>
                </a:solidFill>
                <a:latin typeface="標楷體" panose="03000509000000000000" pitchFamily="65" charset="-120"/>
                <a:ea typeface="新細明體" panose="02020500000000000000" pitchFamily="18" charset="-120"/>
              </a:rPr>
              <a:t>營業費用</a:t>
            </a:r>
          </a:p>
          <a:p>
            <a:pPr eaLnBrk="1" hangingPunct="1">
              <a:lnSpc>
                <a:spcPct val="100000"/>
              </a:lnSpc>
              <a:spcBef>
                <a:spcPct val="20000"/>
              </a:spcBef>
              <a:buClr>
                <a:schemeClr val="tx2"/>
              </a:buClr>
              <a:buSzPct val="70000"/>
              <a:buFont typeface="Wingdings" panose="05000000000000000000" pitchFamily="2" charset="2"/>
              <a:buNone/>
            </a:pPr>
            <a:r>
              <a:rPr kumimoji="1" lang="zh-TW" altLang="en-US" sz="1400" b="1" dirty="0">
                <a:latin typeface="標楷體" panose="03000509000000000000" pitchFamily="65" charset="-120"/>
                <a:ea typeface="新細明體" panose="02020500000000000000" pitchFamily="18" charset="-120"/>
              </a:rPr>
              <a:t>   人員薪資</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latin typeface="標楷體" panose="03000509000000000000" pitchFamily="65" charset="-120"/>
                <a:ea typeface="新細明體" panose="02020500000000000000" pitchFamily="18" charset="-120"/>
              </a:rPr>
              <a:t>三人，每月共計</a:t>
            </a:r>
            <a:r>
              <a:rPr kumimoji="1" lang="en-US" altLang="zh-TW" sz="1400" b="1" dirty="0">
                <a:latin typeface="標楷體" panose="03000509000000000000" pitchFamily="65" charset="-120"/>
                <a:ea typeface="新細明體" panose="02020500000000000000" pitchFamily="18" charset="-120"/>
              </a:rPr>
              <a:t>70,000)                      $840,000</a:t>
            </a:r>
          </a:p>
          <a:p>
            <a:pPr eaLnBrk="1" hangingPunct="1">
              <a:lnSpc>
                <a:spcPct val="100000"/>
              </a:lnSpc>
              <a:spcBef>
                <a:spcPct val="20000"/>
              </a:spcBef>
              <a:buClr>
                <a:schemeClr val="tx2"/>
              </a:buClr>
              <a:buSzPct val="70000"/>
              <a:buFont typeface="Wingdings" panose="05000000000000000000" pitchFamily="2" charset="2"/>
              <a:buNone/>
            </a:pPr>
            <a:r>
              <a:rPr kumimoji="1" lang="en-US" altLang="zh-TW" sz="1400" b="1" dirty="0">
                <a:latin typeface="標楷體" panose="03000509000000000000" pitchFamily="65" charset="-120"/>
                <a:ea typeface="新細明體" panose="02020500000000000000" pitchFamily="18" charset="-120"/>
              </a:rPr>
              <a:t>   </a:t>
            </a:r>
            <a:r>
              <a:rPr kumimoji="1" lang="zh-TW" altLang="en-US" sz="1400" b="1" dirty="0">
                <a:latin typeface="標楷體" panose="03000509000000000000" pitchFamily="65" charset="-120"/>
                <a:ea typeface="新細明體" panose="02020500000000000000" pitchFamily="18" charset="-120"/>
              </a:rPr>
              <a:t>管銷費用</a:t>
            </a:r>
          </a:p>
          <a:p>
            <a:pPr eaLnBrk="1" hangingPunct="1">
              <a:lnSpc>
                <a:spcPct val="100000"/>
              </a:lnSpc>
              <a:spcBef>
                <a:spcPct val="20000"/>
              </a:spcBef>
              <a:buClr>
                <a:schemeClr val="tx2"/>
              </a:buClr>
              <a:buSzPct val="70000"/>
              <a:buFont typeface="Wingdings" panose="05000000000000000000" pitchFamily="2" charset="2"/>
              <a:buNone/>
            </a:pPr>
            <a:r>
              <a:rPr kumimoji="1" lang="zh-TW" altLang="en-US" sz="1400" b="1" dirty="0">
                <a:latin typeface="標楷體" panose="03000509000000000000" pitchFamily="65" charset="-120"/>
                <a:ea typeface="新細明體" panose="02020500000000000000" pitchFamily="18" charset="-120"/>
              </a:rPr>
              <a:t>     房租費</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latin typeface="標楷體" panose="03000509000000000000" pitchFamily="65" charset="-120"/>
                <a:ea typeface="新細明體" panose="02020500000000000000" pitchFamily="18" charset="-120"/>
              </a:rPr>
              <a:t>每月</a:t>
            </a:r>
            <a:r>
              <a:rPr kumimoji="1" lang="en-US" altLang="zh-TW" sz="1400" b="1" dirty="0">
                <a:latin typeface="標楷體" panose="03000509000000000000" pitchFamily="65" charset="-120"/>
                <a:ea typeface="新細明體" panose="02020500000000000000" pitchFamily="18" charset="-120"/>
              </a:rPr>
              <a:t>10,000)                     $120,000</a:t>
            </a:r>
          </a:p>
          <a:p>
            <a:pPr eaLnBrk="1" hangingPunct="1">
              <a:lnSpc>
                <a:spcPct val="100000"/>
              </a:lnSpc>
              <a:spcBef>
                <a:spcPct val="20000"/>
              </a:spcBef>
              <a:buClr>
                <a:schemeClr val="tx2"/>
              </a:buClr>
              <a:buSzPct val="70000"/>
              <a:buFont typeface="Wingdings" panose="05000000000000000000" pitchFamily="2" charset="2"/>
              <a:buNone/>
            </a:pPr>
            <a:r>
              <a:rPr kumimoji="1" lang="en-US" altLang="zh-TW" sz="1400" b="1" dirty="0">
                <a:latin typeface="標楷體" panose="03000509000000000000" pitchFamily="65" charset="-120"/>
                <a:ea typeface="新細明體" panose="02020500000000000000" pitchFamily="18" charset="-120"/>
              </a:rPr>
              <a:t>     </a:t>
            </a:r>
            <a:r>
              <a:rPr kumimoji="1" lang="zh-TW" altLang="en-US" sz="1400" b="1" dirty="0">
                <a:latin typeface="標楷體" panose="03000509000000000000" pitchFamily="65" charset="-120"/>
                <a:ea typeface="新細明體" panose="02020500000000000000" pitchFamily="18" charset="-120"/>
              </a:rPr>
              <a:t>水電費</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latin typeface="標楷體" panose="03000509000000000000" pitchFamily="65" charset="-120"/>
                <a:ea typeface="新細明體" panose="02020500000000000000" pitchFamily="18" charset="-120"/>
              </a:rPr>
              <a:t>每月</a:t>
            </a:r>
            <a:r>
              <a:rPr kumimoji="1" lang="en-US" altLang="zh-TW" sz="1400" b="1" dirty="0">
                <a:latin typeface="標楷體" panose="03000509000000000000" pitchFamily="65" charset="-120"/>
                <a:ea typeface="新細明體" panose="02020500000000000000" pitchFamily="18" charset="-120"/>
              </a:rPr>
              <a:t>1,200)                        14,400</a:t>
            </a:r>
          </a:p>
          <a:p>
            <a:pPr eaLnBrk="1" hangingPunct="1">
              <a:lnSpc>
                <a:spcPct val="100000"/>
              </a:lnSpc>
              <a:spcBef>
                <a:spcPct val="20000"/>
              </a:spcBef>
              <a:buClr>
                <a:schemeClr val="tx2"/>
              </a:buClr>
              <a:buSzPct val="70000"/>
              <a:buFont typeface="Wingdings" panose="05000000000000000000" pitchFamily="2" charset="2"/>
              <a:buNone/>
            </a:pPr>
            <a:r>
              <a:rPr kumimoji="1" lang="en-US" altLang="zh-TW" sz="1400" b="1" dirty="0">
                <a:latin typeface="標楷體" panose="03000509000000000000" pitchFamily="65" charset="-120"/>
                <a:ea typeface="新細明體" panose="02020500000000000000" pitchFamily="18" charset="-120"/>
              </a:rPr>
              <a:t>     </a:t>
            </a:r>
            <a:r>
              <a:rPr kumimoji="1" lang="zh-TW" altLang="en-US" sz="1400" b="1" dirty="0">
                <a:latin typeface="標楷體" panose="03000509000000000000" pitchFamily="65" charset="-120"/>
                <a:ea typeface="新細明體" panose="02020500000000000000" pitchFamily="18" charset="-120"/>
              </a:rPr>
              <a:t>電話費</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latin typeface="標楷體" panose="03000509000000000000" pitchFamily="65" charset="-120"/>
                <a:ea typeface="新細明體" panose="02020500000000000000" pitchFamily="18" charset="-120"/>
              </a:rPr>
              <a:t>每月</a:t>
            </a:r>
            <a:r>
              <a:rPr kumimoji="1" lang="en-US" altLang="zh-TW" sz="1400" b="1" dirty="0">
                <a:latin typeface="標楷體" panose="03000509000000000000" pitchFamily="65" charset="-120"/>
                <a:ea typeface="新細明體" panose="02020500000000000000" pitchFamily="18" charset="-120"/>
              </a:rPr>
              <a:t>1,500)                        18,000</a:t>
            </a:r>
          </a:p>
          <a:p>
            <a:pPr eaLnBrk="1" hangingPunct="1">
              <a:lnSpc>
                <a:spcPct val="100000"/>
              </a:lnSpc>
              <a:spcBef>
                <a:spcPct val="20000"/>
              </a:spcBef>
              <a:buClr>
                <a:schemeClr val="tx2"/>
              </a:buClr>
              <a:buSzPct val="70000"/>
              <a:buFont typeface="Wingdings" panose="05000000000000000000" pitchFamily="2" charset="2"/>
              <a:buNone/>
            </a:pPr>
            <a:r>
              <a:rPr kumimoji="1" lang="en-US" altLang="zh-TW" sz="1400" b="1" dirty="0">
                <a:latin typeface="標楷體" panose="03000509000000000000" pitchFamily="65" charset="-120"/>
                <a:ea typeface="新細明體" panose="02020500000000000000" pitchFamily="18" charset="-120"/>
              </a:rPr>
              <a:t>     </a:t>
            </a:r>
            <a:r>
              <a:rPr kumimoji="1" lang="zh-TW" altLang="en-US" sz="1400" b="1" dirty="0">
                <a:latin typeface="標楷體" panose="03000509000000000000" pitchFamily="65" charset="-120"/>
                <a:ea typeface="新細明體" panose="02020500000000000000" pitchFamily="18" charset="-120"/>
              </a:rPr>
              <a:t>雜支費</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latin typeface="標楷體" panose="03000509000000000000" pitchFamily="65" charset="-120"/>
                <a:ea typeface="新細明體" panose="02020500000000000000" pitchFamily="18" charset="-120"/>
              </a:rPr>
              <a:t>每月</a:t>
            </a:r>
            <a:r>
              <a:rPr kumimoji="1" lang="en-US" altLang="zh-TW" sz="1400" b="1" dirty="0">
                <a:latin typeface="標楷體" panose="03000509000000000000" pitchFamily="65" charset="-120"/>
                <a:ea typeface="新細明體" panose="02020500000000000000" pitchFamily="18" charset="-120"/>
              </a:rPr>
              <a:t>1,500)                        18,000</a:t>
            </a:r>
          </a:p>
          <a:p>
            <a:pPr eaLnBrk="1" hangingPunct="1">
              <a:lnSpc>
                <a:spcPct val="100000"/>
              </a:lnSpc>
              <a:spcBef>
                <a:spcPct val="20000"/>
              </a:spcBef>
              <a:buClr>
                <a:schemeClr val="tx2"/>
              </a:buClr>
              <a:buSzPct val="70000"/>
              <a:buFont typeface="Wingdings" panose="05000000000000000000" pitchFamily="2" charset="2"/>
              <a:buNone/>
            </a:pPr>
            <a:r>
              <a:rPr kumimoji="1" lang="en-US" altLang="zh-TW" sz="1400" b="1" dirty="0">
                <a:latin typeface="標楷體" panose="03000509000000000000" pitchFamily="65" charset="-120"/>
                <a:ea typeface="新細明體" panose="02020500000000000000" pitchFamily="18" charset="-120"/>
              </a:rPr>
              <a:t>     </a:t>
            </a:r>
            <a:r>
              <a:rPr kumimoji="1" lang="zh-TW" altLang="en-US" sz="1400" b="1" dirty="0">
                <a:latin typeface="標楷體" panose="03000509000000000000" pitchFamily="65" charset="-120"/>
                <a:ea typeface="新細明體" panose="02020500000000000000" pitchFamily="18" charset="-120"/>
              </a:rPr>
              <a:t>廣告費</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latin typeface="標楷體" panose="03000509000000000000" pitchFamily="65" charset="-120"/>
                <a:ea typeface="新細明體" panose="02020500000000000000" pitchFamily="18" charset="-120"/>
              </a:rPr>
              <a:t>每月</a:t>
            </a:r>
            <a:r>
              <a:rPr kumimoji="1" lang="en-US" altLang="zh-TW" sz="1400" b="1" dirty="0">
                <a:latin typeface="標楷體" panose="03000509000000000000" pitchFamily="65" charset="-120"/>
                <a:ea typeface="新細明體" panose="02020500000000000000" pitchFamily="18" charset="-120"/>
              </a:rPr>
              <a:t>5,000)                        60,000</a:t>
            </a:r>
          </a:p>
          <a:p>
            <a:pPr eaLnBrk="1" hangingPunct="1">
              <a:lnSpc>
                <a:spcPct val="100000"/>
              </a:lnSpc>
              <a:spcBef>
                <a:spcPct val="20000"/>
              </a:spcBef>
              <a:buClr>
                <a:schemeClr val="tx2"/>
              </a:buClr>
              <a:buSzPct val="70000"/>
              <a:buFont typeface="Wingdings" panose="05000000000000000000" pitchFamily="2" charset="2"/>
              <a:buNone/>
            </a:pPr>
            <a:r>
              <a:rPr kumimoji="1" lang="en-US" altLang="zh-TW" sz="1400" b="1" dirty="0">
                <a:latin typeface="標楷體" panose="03000509000000000000" pitchFamily="65" charset="-120"/>
                <a:ea typeface="新細明體" panose="02020500000000000000" pitchFamily="18" charset="-120"/>
              </a:rPr>
              <a:t>     </a:t>
            </a:r>
            <a:r>
              <a:rPr kumimoji="1" lang="zh-TW" altLang="en-US" sz="1400" b="1" dirty="0">
                <a:latin typeface="標楷體" panose="03000509000000000000" pitchFamily="65" charset="-120"/>
                <a:ea typeface="新細明體" panose="02020500000000000000" pitchFamily="18" charset="-120"/>
              </a:rPr>
              <a:t>折舊費</a:t>
            </a:r>
            <a:r>
              <a:rPr kumimoji="1" lang="en-US" altLang="zh-TW" sz="1400" b="1" dirty="0">
                <a:latin typeface="標楷體" panose="03000509000000000000" pitchFamily="65" charset="-120"/>
                <a:ea typeface="新細明體" panose="02020500000000000000" pitchFamily="18" charset="-120"/>
              </a:rPr>
              <a:t>(</a:t>
            </a:r>
            <a:r>
              <a:rPr kumimoji="1" lang="zh-TW" altLang="en-US" sz="1400" b="1" dirty="0">
                <a:latin typeface="標楷體" panose="03000509000000000000" pitchFamily="65" charset="-120"/>
                <a:ea typeface="新細明體" panose="02020500000000000000" pitchFamily="18" charset="-120"/>
              </a:rPr>
              <a:t>每月</a:t>
            </a:r>
            <a:r>
              <a:rPr kumimoji="1" lang="en-US" altLang="zh-TW" sz="1400" b="1" dirty="0">
                <a:latin typeface="標楷體" panose="03000509000000000000" pitchFamily="65" charset="-120"/>
                <a:ea typeface="新細明體" panose="02020500000000000000" pitchFamily="18" charset="-120"/>
              </a:rPr>
              <a:t>10,000)                      120,000    350,400   (1,190,400)</a:t>
            </a:r>
          </a:p>
          <a:p>
            <a:pPr eaLnBrk="1" hangingPunct="1">
              <a:lnSpc>
                <a:spcPct val="100000"/>
              </a:lnSpc>
              <a:spcBef>
                <a:spcPct val="20000"/>
              </a:spcBef>
              <a:buClr>
                <a:schemeClr val="tx2"/>
              </a:buClr>
              <a:buSzPct val="70000"/>
              <a:buFont typeface="Wingdings" panose="05000000000000000000" pitchFamily="2" charset="2"/>
              <a:buNone/>
            </a:pPr>
            <a:r>
              <a:rPr kumimoji="1" lang="zh-TW" altLang="en-US" sz="1400" b="1" dirty="0">
                <a:solidFill>
                  <a:srgbClr val="CC3300"/>
                </a:solidFill>
                <a:latin typeface="標楷體" panose="03000509000000000000" pitchFamily="65" charset="-120"/>
                <a:ea typeface="新細明體" panose="02020500000000000000" pitchFamily="18" charset="-120"/>
              </a:rPr>
              <a:t>營業淨利</a:t>
            </a:r>
            <a:r>
              <a:rPr kumimoji="1" lang="en-US" altLang="zh-TW" sz="1400" b="1" dirty="0">
                <a:solidFill>
                  <a:srgbClr val="CC3300"/>
                </a:solidFill>
                <a:latin typeface="標楷體" panose="03000509000000000000" pitchFamily="65" charset="-120"/>
                <a:ea typeface="新細明體" panose="02020500000000000000" pitchFamily="18" charset="-120"/>
              </a:rPr>
              <a:t>(</a:t>
            </a:r>
            <a:r>
              <a:rPr kumimoji="1" lang="zh-TW" altLang="en-US" sz="1400" b="1" dirty="0">
                <a:solidFill>
                  <a:srgbClr val="CC3300"/>
                </a:solidFill>
                <a:latin typeface="標楷體" panose="03000509000000000000" pitchFamily="65" charset="-120"/>
                <a:ea typeface="新細明體" panose="02020500000000000000" pitchFamily="18" charset="-120"/>
              </a:rPr>
              <a:t>稅前</a:t>
            </a:r>
            <a:r>
              <a:rPr kumimoji="1" lang="en-US" altLang="zh-TW" sz="1400" b="1" dirty="0">
                <a:solidFill>
                  <a:srgbClr val="CC3300"/>
                </a:solidFill>
                <a:latin typeface="標楷體" panose="03000509000000000000" pitchFamily="65" charset="-120"/>
                <a:ea typeface="新細明體" panose="02020500000000000000" pitchFamily="18" charset="-120"/>
              </a:rPr>
              <a:t>)</a:t>
            </a:r>
            <a:r>
              <a:rPr kumimoji="1" lang="zh-TW" altLang="en-US" sz="1400" b="1" dirty="0">
                <a:latin typeface="標楷體" panose="03000509000000000000" pitchFamily="65" charset="-120"/>
                <a:ea typeface="新細明體" panose="02020500000000000000" pitchFamily="18" charset="-120"/>
              </a:rPr>
              <a:t>                                                      </a:t>
            </a:r>
            <a:r>
              <a:rPr kumimoji="1" lang="en-US" altLang="zh-TW" sz="1400" b="1" dirty="0">
                <a:latin typeface="標楷體" panose="03000509000000000000" pitchFamily="65" charset="-120"/>
                <a:ea typeface="新細明體" panose="02020500000000000000" pitchFamily="18" charset="-120"/>
              </a:rPr>
              <a:t>$969,600</a:t>
            </a:r>
          </a:p>
          <a:p>
            <a:pPr eaLnBrk="1" hangingPunct="1">
              <a:lnSpc>
                <a:spcPct val="100000"/>
              </a:lnSpc>
              <a:spcBef>
                <a:spcPct val="20000"/>
              </a:spcBef>
              <a:buClr>
                <a:schemeClr val="tx2"/>
              </a:buClr>
              <a:buSzPct val="70000"/>
              <a:buFont typeface="Wingdings" panose="05000000000000000000" pitchFamily="2" charset="2"/>
              <a:buNone/>
            </a:pPr>
            <a:r>
              <a:rPr lang="zh-TW" altLang="en-US" sz="1400" b="1" dirty="0">
                <a:latin typeface="標楷體" panose="03000509000000000000" pitchFamily="65" charset="-120"/>
                <a:ea typeface="新細明體" panose="02020500000000000000" pitchFamily="18" charset="-120"/>
              </a:rPr>
              <a:t>減</a:t>
            </a:r>
            <a:r>
              <a:rPr lang="en-US" altLang="zh-TW" sz="1400" b="1" dirty="0">
                <a:latin typeface="標楷體" panose="03000509000000000000" pitchFamily="65" charset="-120"/>
                <a:ea typeface="新細明體" panose="02020500000000000000" pitchFamily="18" charset="-120"/>
              </a:rPr>
              <a:t>:</a:t>
            </a:r>
            <a:r>
              <a:rPr lang="zh-TW" altLang="en-US" sz="1400" b="1" dirty="0">
                <a:solidFill>
                  <a:srgbClr val="CC3300"/>
                </a:solidFill>
                <a:latin typeface="標楷體" panose="03000509000000000000" pitchFamily="65" charset="-120"/>
                <a:ea typeface="新細明體" panose="02020500000000000000" pitchFamily="18" charset="-120"/>
              </a:rPr>
              <a:t>營業外支出</a:t>
            </a:r>
            <a:r>
              <a:rPr lang="en-US" altLang="zh-TW" sz="1400" b="1" dirty="0">
                <a:latin typeface="標楷體" panose="03000509000000000000" pitchFamily="65" charset="-120"/>
                <a:ea typeface="新細明體" panose="02020500000000000000" pitchFamily="18" charset="-120"/>
              </a:rPr>
              <a:t>(</a:t>
            </a:r>
            <a:r>
              <a:rPr lang="zh-TW" altLang="en-US" sz="1400" b="1" dirty="0">
                <a:latin typeface="標楷體" panose="03000509000000000000" pitchFamily="65" charset="-120"/>
                <a:ea typeface="新細明體" panose="02020500000000000000" pitchFamily="18" charset="-120"/>
              </a:rPr>
              <a:t>例如稅、本金等，每月支出</a:t>
            </a:r>
            <a:r>
              <a:rPr lang="en-US" altLang="zh-TW" sz="1400" b="1" dirty="0">
                <a:latin typeface="標楷體" panose="03000509000000000000" pitchFamily="65" charset="-120"/>
                <a:ea typeface="新細明體" panose="02020500000000000000" pitchFamily="18" charset="-120"/>
              </a:rPr>
              <a:t>12,000</a:t>
            </a:r>
            <a:r>
              <a:rPr lang="zh-TW" altLang="en-US" sz="1400" b="1" dirty="0">
                <a:latin typeface="標楷體" panose="03000509000000000000" pitchFamily="65" charset="-120"/>
                <a:ea typeface="新細明體" panose="02020500000000000000" pitchFamily="18" charset="-120"/>
              </a:rPr>
              <a:t>元，共</a:t>
            </a:r>
            <a:r>
              <a:rPr lang="en-US" altLang="zh-TW" sz="1400" b="1" dirty="0">
                <a:latin typeface="標楷體" panose="03000509000000000000" pitchFamily="65" charset="-120"/>
                <a:ea typeface="新細明體" panose="02020500000000000000" pitchFamily="18" charset="-120"/>
              </a:rPr>
              <a:t>12</a:t>
            </a:r>
            <a:r>
              <a:rPr lang="zh-TW" altLang="en-US" sz="1400" b="1" dirty="0">
                <a:latin typeface="標楷體" panose="03000509000000000000" pitchFamily="65" charset="-120"/>
                <a:ea typeface="新細明體" panose="02020500000000000000" pitchFamily="18" charset="-120"/>
              </a:rPr>
              <a:t>個月</a:t>
            </a:r>
            <a:r>
              <a:rPr lang="en-US" altLang="zh-TW" sz="1400" b="1" dirty="0">
                <a:latin typeface="標楷體" panose="03000509000000000000" pitchFamily="65" charset="-120"/>
                <a:ea typeface="新細明體" panose="02020500000000000000" pitchFamily="18" charset="-120"/>
              </a:rPr>
              <a:t>)            144,000</a:t>
            </a:r>
          </a:p>
          <a:p>
            <a:pPr eaLnBrk="1" hangingPunct="1">
              <a:lnSpc>
                <a:spcPct val="100000"/>
              </a:lnSpc>
              <a:spcBef>
                <a:spcPct val="20000"/>
              </a:spcBef>
              <a:buClr>
                <a:schemeClr val="tx2"/>
              </a:buClr>
              <a:buSzPct val="70000"/>
              <a:buFont typeface="Wingdings" panose="05000000000000000000" pitchFamily="2" charset="2"/>
              <a:buNone/>
            </a:pPr>
            <a:r>
              <a:rPr lang="zh-TW" altLang="en-US" sz="1400" b="1" dirty="0">
                <a:solidFill>
                  <a:srgbClr val="CC3300"/>
                </a:solidFill>
                <a:latin typeface="標楷體" panose="03000509000000000000" pitchFamily="65" charset="-120"/>
                <a:ea typeface="新細明體" panose="02020500000000000000" pitchFamily="18" charset="-120"/>
              </a:rPr>
              <a:t>本期損益</a:t>
            </a:r>
            <a:r>
              <a:rPr lang="zh-TW" altLang="en-US" sz="1400" b="1" dirty="0">
                <a:latin typeface="標楷體" panose="03000509000000000000" pitchFamily="65" charset="-120"/>
                <a:ea typeface="新細明體" panose="02020500000000000000" pitchFamily="18" charset="-120"/>
              </a:rPr>
              <a:t>                                                            </a:t>
            </a:r>
            <a:r>
              <a:rPr lang="en-US" altLang="zh-TW" sz="1400" b="1" dirty="0">
                <a:latin typeface="標楷體" panose="03000509000000000000" pitchFamily="65" charset="-120"/>
                <a:ea typeface="新細明體" panose="02020500000000000000" pitchFamily="18" charset="-120"/>
              </a:rPr>
              <a:t>$825,600</a:t>
            </a:r>
          </a:p>
        </p:txBody>
      </p:sp>
      <p:cxnSp>
        <p:nvCxnSpPr>
          <p:cNvPr id="22" name="直接连接符 5">
            <a:extLst>
              <a:ext uri="{FF2B5EF4-FFF2-40B4-BE49-F238E27FC236}">
                <a16:creationId xmlns:a16="http://schemas.microsoft.com/office/drawing/2014/main" id="{49D49BB2-1721-4E5B-A451-24F35287F2EE}"/>
              </a:ext>
            </a:extLst>
          </p:cNvPr>
          <p:cNvCxnSpPr>
            <a:cxnSpLocks/>
          </p:cNvCxnSpPr>
          <p:nvPr/>
        </p:nvCxnSpPr>
        <p:spPr>
          <a:xfrm flipH="1">
            <a:off x="6618007" y="2585684"/>
            <a:ext cx="1014413" cy="15875"/>
          </a:xfrm>
          <a:prstGeom prst="line">
            <a:avLst/>
          </a:prstGeom>
          <a:ln/>
        </p:spPr>
        <p:style>
          <a:lnRef idx="1">
            <a:schemeClr val="dk1"/>
          </a:lnRef>
          <a:fillRef idx="0">
            <a:schemeClr val="dk1"/>
          </a:fillRef>
          <a:effectRef idx="0">
            <a:schemeClr val="dk1"/>
          </a:effectRef>
          <a:fontRef idx="minor">
            <a:schemeClr val="tx1"/>
          </a:fontRef>
        </p:style>
      </p:cxnSp>
      <p:cxnSp>
        <p:nvCxnSpPr>
          <p:cNvPr id="24" name="直接连接符 5">
            <a:extLst>
              <a:ext uri="{FF2B5EF4-FFF2-40B4-BE49-F238E27FC236}">
                <a16:creationId xmlns:a16="http://schemas.microsoft.com/office/drawing/2014/main" id="{49D49BB2-1721-4E5B-A451-24F35287F2EE}"/>
              </a:ext>
            </a:extLst>
          </p:cNvPr>
          <p:cNvCxnSpPr>
            <a:cxnSpLocks/>
          </p:cNvCxnSpPr>
          <p:nvPr/>
        </p:nvCxnSpPr>
        <p:spPr>
          <a:xfrm flipH="1">
            <a:off x="4860032" y="5157192"/>
            <a:ext cx="2601516" cy="0"/>
          </a:xfrm>
          <a:prstGeom prst="line">
            <a:avLst/>
          </a:prstGeom>
          <a:ln/>
        </p:spPr>
        <p:style>
          <a:lnRef idx="1">
            <a:schemeClr val="dk1"/>
          </a:lnRef>
          <a:fillRef idx="0">
            <a:schemeClr val="dk1"/>
          </a:fillRef>
          <a:effectRef idx="0">
            <a:schemeClr val="dk1"/>
          </a:effectRef>
          <a:fontRef idx="minor">
            <a:schemeClr val="tx1"/>
          </a:fontRef>
        </p:style>
      </p:cxnSp>
      <p:cxnSp>
        <p:nvCxnSpPr>
          <p:cNvPr id="25" name="直接连接符 5">
            <a:extLst>
              <a:ext uri="{FF2B5EF4-FFF2-40B4-BE49-F238E27FC236}">
                <a16:creationId xmlns:a16="http://schemas.microsoft.com/office/drawing/2014/main" id="{49D49BB2-1721-4E5B-A451-24F35287F2EE}"/>
              </a:ext>
            </a:extLst>
          </p:cNvPr>
          <p:cNvCxnSpPr>
            <a:cxnSpLocks/>
          </p:cNvCxnSpPr>
          <p:nvPr/>
        </p:nvCxnSpPr>
        <p:spPr>
          <a:xfrm flipH="1">
            <a:off x="6673567" y="5661248"/>
            <a:ext cx="859631" cy="0"/>
          </a:xfrm>
          <a:prstGeom prst="line">
            <a:avLst/>
          </a:prstGeom>
          <a:ln/>
        </p:spPr>
        <p:style>
          <a:lnRef idx="1">
            <a:schemeClr val="dk1"/>
          </a:lnRef>
          <a:fillRef idx="0">
            <a:schemeClr val="dk1"/>
          </a:fillRef>
          <a:effectRef idx="0">
            <a:schemeClr val="dk1"/>
          </a:effectRef>
          <a:fontRef idx="minor">
            <a:schemeClr val="tx1"/>
          </a:fontRef>
        </p:style>
      </p:cxnSp>
      <p:sp>
        <p:nvSpPr>
          <p:cNvPr id="37" name="Freeform 29">
            <a:extLst>
              <a:ext uri="{FF2B5EF4-FFF2-40B4-BE49-F238E27FC236}">
                <a16:creationId xmlns:a16="http://schemas.microsoft.com/office/drawing/2014/main" id="{9290DE67-27F3-4149-82A1-C22261DC88C3}"/>
              </a:ext>
            </a:extLst>
          </p:cNvPr>
          <p:cNvSpPr>
            <a:spLocks noEditPoints="1"/>
          </p:cNvSpPr>
          <p:nvPr/>
        </p:nvSpPr>
        <p:spPr bwMode="auto">
          <a:xfrm>
            <a:off x="2867799" y="3573016"/>
            <a:ext cx="1629965" cy="1473200"/>
          </a:xfrm>
          <a:custGeom>
            <a:avLst/>
            <a:gdLst>
              <a:gd name="T0" fmla="*/ 1379 w 1603"/>
              <a:gd name="T1" fmla="*/ 224 h 1528"/>
              <a:gd name="T2" fmla="*/ 839 w 1603"/>
              <a:gd name="T3" fmla="*/ 0 h 1528"/>
              <a:gd name="T4" fmla="*/ 299 w 1603"/>
              <a:gd name="T5" fmla="*/ 224 h 1528"/>
              <a:gd name="T6" fmla="*/ 248 w 1603"/>
              <a:gd name="T7" fmla="*/ 1248 h 1528"/>
              <a:gd name="T8" fmla="*/ 128 w 1603"/>
              <a:gd name="T9" fmla="*/ 1388 h 1528"/>
              <a:gd name="T10" fmla="*/ 89 w 1603"/>
              <a:gd name="T11" fmla="*/ 1462 h 1528"/>
              <a:gd name="T12" fmla="*/ 148 w 1603"/>
              <a:gd name="T13" fmla="*/ 1522 h 1528"/>
              <a:gd name="T14" fmla="*/ 202 w 1603"/>
              <a:gd name="T15" fmla="*/ 1526 h 1528"/>
              <a:gd name="T16" fmla="*/ 477 w 1603"/>
              <a:gd name="T17" fmla="*/ 1437 h 1528"/>
              <a:gd name="T18" fmla="*/ 839 w 1603"/>
              <a:gd name="T19" fmla="*/ 1528 h 1528"/>
              <a:gd name="T20" fmla="*/ 1379 w 1603"/>
              <a:gd name="T21" fmla="*/ 1304 h 1528"/>
              <a:gd name="T22" fmla="*/ 1603 w 1603"/>
              <a:gd name="T23" fmla="*/ 764 h 1528"/>
              <a:gd name="T24" fmla="*/ 1379 w 1603"/>
              <a:gd name="T25" fmla="*/ 224 h 1528"/>
              <a:gd name="T26" fmla="*/ 1318 w 1603"/>
              <a:gd name="T27" fmla="*/ 1243 h 1528"/>
              <a:gd name="T28" fmla="*/ 839 w 1603"/>
              <a:gd name="T29" fmla="*/ 1442 h 1528"/>
              <a:gd name="T30" fmla="*/ 496 w 1603"/>
              <a:gd name="T31" fmla="*/ 1348 h 1528"/>
              <a:gd name="T32" fmla="*/ 474 w 1603"/>
              <a:gd name="T33" fmla="*/ 1342 h 1528"/>
              <a:gd name="T34" fmla="*/ 447 w 1603"/>
              <a:gd name="T35" fmla="*/ 1351 h 1528"/>
              <a:gd name="T36" fmla="*/ 208 w 1603"/>
              <a:gd name="T37" fmla="*/ 1439 h 1528"/>
              <a:gd name="T38" fmla="*/ 339 w 1603"/>
              <a:gd name="T39" fmla="*/ 1259 h 1528"/>
              <a:gd name="T40" fmla="*/ 331 w 1603"/>
              <a:gd name="T41" fmla="*/ 1212 h 1528"/>
              <a:gd name="T42" fmla="*/ 360 w 1603"/>
              <a:gd name="T43" fmla="*/ 284 h 1528"/>
              <a:gd name="T44" fmla="*/ 839 w 1603"/>
              <a:gd name="T45" fmla="*/ 86 h 1528"/>
              <a:gd name="T46" fmla="*/ 1318 w 1603"/>
              <a:gd name="T47" fmla="*/ 284 h 1528"/>
              <a:gd name="T48" fmla="*/ 1318 w 1603"/>
              <a:gd name="T49" fmla="*/ 1243 h 1528"/>
              <a:gd name="T50" fmla="*/ 1318 w 1603"/>
              <a:gd name="T51" fmla="*/ 1243 h 1528"/>
              <a:gd name="T52" fmla="*/ 1318 w 1603"/>
              <a:gd name="T53" fmla="*/ 1243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3" h="1528">
                <a:moveTo>
                  <a:pt x="1379" y="224"/>
                </a:moveTo>
                <a:cubicBezTo>
                  <a:pt x="1235" y="80"/>
                  <a:pt x="1043" y="0"/>
                  <a:pt x="839" y="0"/>
                </a:cubicBezTo>
                <a:cubicBezTo>
                  <a:pt x="635" y="0"/>
                  <a:pt x="443" y="79"/>
                  <a:pt x="299" y="224"/>
                </a:cubicBezTo>
                <a:cubicBezTo>
                  <a:pt x="20" y="502"/>
                  <a:pt x="0" y="947"/>
                  <a:pt x="248" y="1248"/>
                </a:cubicBezTo>
                <a:cubicBezTo>
                  <a:pt x="214" y="1318"/>
                  <a:pt x="173" y="1365"/>
                  <a:pt x="128" y="1388"/>
                </a:cubicBezTo>
                <a:cubicBezTo>
                  <a:pt x="100" y="1401"/>
                  <a:pt x="84" y="1431"/>
                  <a:pt x="89" y="1462"/>
                </a:cubicBezTo>
                <a:cubicBezTo>
                  <a:pt x="93" y="1493"/>
                  <a:pt x="117" y="1517"/>
                  <a:pt x="148" y="1522"/>
                </a:cubicBezTo>
                <a:cubicBezTo>
                  <a:pt x="165" y="1524"/>
                  <a:pt x="183" y="1526"/>
                  <a:pt x="202" y="1526"/>
                </a:cubicBezTo>
                <a:cubicBezTo>
                  <a:pt x="296" y="1526"/>
                  <a:pt x="395" y="1494"/>
                  <a:pt x="477" y="1437"/>
                </a:cubicBezTo>
                <a:cubicBezTo>
                  <a:pt x="588" y="1497"/>
                  <a:pt x="712" y="1528"/>
                  <a:pt x="839" y="1528"/>
                </a:cubicBezTo>
                <a:cubicBezTo>
                  <a:pt x="1043" y="1528"/>
                  <a:pt x="1235" y="1449"/>
                  <a:pt x="1379" y="1304"/>
                </a:cubicBezTo>
                <a:cubicBezTo>
                  <a:pt x="1523" y="1160"/>
                  <a:pt x="1603" y="968"/>
                  <a:pt x="1603" y="764"/>
                </a:cubicBezTo>
                <a:cubicBezTo>
                  <a:pt x="1603" y="560"/>
                  <a:pt x="1523" y="368"/>
                  <a:pt x="1379" y="224"/>
                </a:cubicBezTo>
                <a:close/>
                <a:moveTo>
                  <a:pt x="1318" y="1243"/>
                </a:moveTo>
                <a:cubicBezTo>
                  <a:pt x="1190" y="1371"/>
                  <a:pt x="1020" y="1442"/>
                  <a:pt x="839" y="1442"/>
                </a:cubicBezTo>
                <a:cubicBezTo>
                  <a:pt x="718" y="1442"/>
                  <a:pt x="599" y="1409"/>
                  <a:pt x="496" y="1348"/>
                </a:cubicBezTo>
                <a:cubicBezTo>
                  <a:pt x="489" y="1345"/>
                  <a:pt x="481" y="1342"/>
                  <a:pt x="474" y="1342"/>
                </a:cubicBezTo>
                <a:cubicBezTo>
                  <a:pt x="465" y="1342"/>
                  <a:pt x="455" y="1346"/>
                  <a:pt x="447" y="1351"/>
                </a:cubicBezTo>
                <a:cubicBezTo>
                  <a:pt x="349" y="1427"/>
                  <a:pt x="251" y="1438"/>
                  <a:pt x="208" y="1439"/>
                </a:cubicBezTo>
                <a:cubicBezTo>
                  <a:pt x="259" y="1401"/>
                  <a:pt x="302" y="1341"/>
                  <a:pt x="339" y="1259"/>
                </a:cubicBezTo>
                <a:cubicBezTo>
                  <a:pt x="345" y="1243"/>
                  <a:pt x="342" y="1225"/>
                  <a:pt x="331" y="1212"/>
                </a:cubicBezTo>
                <a:cubicBezTo>
                  <a:pt x="94" y="945"/>
                  <a:pt x="107" y="537"/>
                  <a:pt x="360" y="284"/>
                </a:cubicBezTo>
                <a:cubicBezTo>
                  <a:pt x="488" y="156"/>
                  <a:pt x="658" y="86"/>
                  <a:pt x="839" y="86"/>
                </a:cubicBezTo>
                <a:cubicBezTo>
                  <a:pt x="1020" y="86"/>
                  <a:pt x="1190" y="156"/>
                  <a:pt x="1318" y="284"/>
                </a:cubicBezTo>
                <a:cubicBezTo>
                  <a:pt x="1582" y="549"/>
                  <a:pt x="1582" y="979"/>
                  <a:pt x="1318" y="1243"/>
                </a:cubicBezTo>
                <a:close/>
                <a:moveTo>
                  <a:pt x="1318" y="1243"/>
                </a:moveTo>
                <a:cubicBezTo>
                  <a:pt x="1318" y="1243"/>
                  <a:pt x="1318" y="1243"/>
                  <a:pt x="1318" y="1243"/>
                </a:cubicBezTo>
              </a:path>
            </a:pathLst>
          </a:custGeom>
          <a:solidFill>
            <a:srgbClr val="7030A0"/>
          </a:solidFill>
          <a:ln w="0" cmpd="sng">
            <a:noFill/>
          </a:ln>
        </p:spPr>
        <p:txBody>
          <a:bodyPr/>
          <a:lstStyle/>
          <a:p>
            <a:pPr eaLnBrk="1" fontAlgn="auto" hangingPunct="1">
              <a:spcBef>
                <a:spcPts val="0"/>
              </a:spcBef>
              <a:spcAft>
                <a:spcPts val="0"/>
              </a:spcAft>
              <a:defRPr/>
            </a:pPr>
            <a:endParaRPr lang="en-US" altLang="zh-TW" sz="2000" dirty="0">
              <a:latin typeface="Arial" panose="020B0604020202020204" pitchFamily="34" charset="0"/>
              <a:ea typeface="新細明體" panose="02020500000000000000" pitchFamily="18" charset="-120"/>
            </a:endParaRPr>
          </a:p>
          <a:p>
            <a:pPr algn="ctr" eaLnBrk="1" fontAlgn="auto" hangingPunct="1">
              <a:spcBef>
                <a:spcPts val="0"/>
              </a:spcBef>
              <a:spcAft>
                <a:spcPts val="0"/>
              </a:spcAft>
              <a:defRPr/>
            </a:pPr>
            <a:r>
              <a:rPr lang="zh-TW" altLang="en-US" dirty="0">
                <a:latin typeface="Arial" panose="020B0604020202020204" pitchFamily="34" charset="0"/>
                <a:ea typeface="新細明體" panose="02020500000000000000" pitchFamily="18" charset="-120"/>
              </a:rPr>
              <a:t>生財器具折舊</a:t>
            </a:r>
            <a:br>
              <a:rPr lang="en-US" altLang="zh-TW" dirty="0">
                <a:latin typeface="Arial" panose="020B0604020202020204" pitchFamily="34" charset="0"/>
                <a:ea typeface="新細明體" panose="02020500000000000000" pitchFamily="18" charset="-120"/>
              </a:rPr>
            </a:br>
            <a:r>
              <a:rPr lang="en-US" altLang="zh-TW" dirty="0">
                <a:latin typeface="Arial" panose="020B0604020202020204" pitchFamily="34" charset="0"/>
                <a:ea typeface="新細明體" panose="02020500000000000000" pitchFamily="18" charset="-120"/>
              </a:rPr>
              <a:t>600,000÷5(</a:t>
            </a:r>
            <a:r>
              <a:rPr lang="zh-TW" altLang="en-US" dirty="0">
                <a:latin typeface="Arial" panose="020B0604020202020204" pitchFamily="34" charset="0"/>
                <a:ea typeface="新細明體" panose="02020500000000000000" pitchFamily="18" charset="-120"/>
              </a:rPr>
              <a:t>年</a:t>
            </a:r>
            <a:r>
              <a:rPr lang="en-US" altLang="zh-TW" dirty="0">
                <a:latin typeface="Arial" panose="020B0604020202020204" pitchFamily="34" charset="0"/>
                <a:ea typeface="新細明體" panose="02020500000000000000" pitchFamily="18" charset="-120"/>
              </a:rPr>
              <a:t>)</a:t>
            </a:r>
          </a:p>
          <a:p>
            <a:pPr algn="ctr" eaLnBrk="1" fontAlgn="auto" hangingPunct="1">
              <a:spcBef>
                <a:spcPts val="0"/>
              </a:spcBef>
              <a:spcAft>
                <a:spcPts val="0"/>
              </a:spcAft>
              <a:defRPr/>
            </a:pPr>
            <a:r>
              <a:rPr lang="en-US" altLang="zh-TW" dirty="0">
                <a:latin typeface="Arial" panose="020B0604020202020204" pitchFamily="34" charset="0"/>
                <a:ea typeface="新細明體" panose="02020500000000000000" pitchFamily="18" charset="-120"/>
              </a:rPr>
              <a:t>=120,000</a:t>
            </a:r>
          </a:p>
          <a:p>
            <a:pPr eaLnBrk="1" fontAlgn="auto" hangingPunct="1">
              <a:spcBef>
                <a:spcPts val="0"/>
              </a:spcBef>
              <a:spcAft>
                <a:spcPts val="0"/>
              </a:spcAft>
              <a:defRPr/>
            </a:pPr>
            <a:endParaRPr lang="zh-CN" altLang="en-US" sz="2000" dirty="0">
              <a:latin typeface="+mn-lt"/>
              <a:ea typeface="+mn-ea"/>
            </a:endParaRPr>
          </a:p>
        </p:txBody>
      </p:sp>
      <p:cxnSp>
        <p:nvCxnSpPr>
          <p:cNvPr id="42" name="直接连接符 5">
            <a:extLst>
              <a:ext uri="{FF2B5EF4-FFF2-40B4-BE49-F238E27FC236}">
                <a16:creationId xmlns:a16="http://schemas.microsoft.com/office/drawing/2014/main" id="{49D49BB2-1721-4E5B-A451-24F35287F2EE}"/>
              </a:ext>
            </a:extLst>
          </p:cNvPr>
          <p:cNvCxnSpPr>
            <a:cxnSpLocks/>
          </p:cNvCxnSpPr>
          <p:nvPr/>
        </p:nvCxnSpPr>
        <p:spPr>
          <a:xfrm flipH="1">
            <a:off x="6798751" y="5991952"/>
            <a:ext cx="859631" cy="0"/>
          </a:xfrm>
          <a:prstGeom prst="line">
            <a:avLst/>
          </a:prstGeom>
          <a:ln/>
        </p:spPr>
        <p:style>
          <a:lnRef idx="1">
            <a:schemeClr val="dk1"/>
          </a:lnRef>
          <a:fillRef idx="0">
            <a:schemeClr val="dk1"/>
          </a:fillRef>
          <a:effectRef idx="0">
            <a:schemeClr val="dk1"/>
          </a:effectRef>
          <a:fontRef idx="minor">
            <a:schemeClr val="tx1"/>
          </a:fontRef>
        </p:style>
      </p:cxnSp>
      <p:cxnSp>
        <p:nvCxnSpPr>
          <p:cNvPr id="43" name="直接连接符 5">
            <a:extLst>
              <a:ext uri="{FF2B5EF4-FFF2-40B4-BE49-F238E27FC236}">
                <a16:creationId xmlns:a16="http://schemas.microsoft.com/office/drawing/2014/main" id="{49D49BB2-1721-4E5B-A451-24F35287F2EE}"/>
              </a:ext>
            </a:extLst>
          </p:cNvPr>
          <p:cNvCxnSpPr>
            <a:cxnSpLocks/>
          </p:cNvCxnSpPr>
          <p:nvPr/>
        </p:nvCxnSpPr>
        <p:spPr>
          <a:xfrm flipH="1">
            <a:off x="6798752" y="5952879"/>
            <a:ext cx="859631" cy="1588"/>
          </a:xfrm>
          <a:prstGeom prst="line">
            <a:avLst/>
          </a:prstGeom>
          <a:ln/>
        </p:spPr>
        <p:style>
          <a:lnRef idx="1">
            <a:schemeClr val="dk1"/>
          </a:lnRef>
          <a:fillRef idx="0">
            <a:schemeClr val="dk1"/>
          </a:fillRef>
          <a:effectRef idx="0">
            <a:schemeClr val="dk1"/>
          </a:effectRef>
          <a:fontRef idx="minor">
            <a:schemeClr val="tx1"/>
          </a:fontRef>
        </p:style>
      </p:cxnSp>
      <p:sp>
        <p:nvSpPr>
          <p:cNvPr id="3" name="投影片編號版面配置區 2"/>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31</a:t>
            </a:fld>
            <a:endParaRPr lang="en-US" altLang="zh-TW" dirty="0">
              <a:solidFill>
                <a:srgbClr val="000000"/>
              </a:solidFill>
            </a:endParaRPr>
          </a:p>
        </p:txBody>
      </p:sp>
    </p:spTree>
    <p:extLst>
      <p:ext uri="{BB962C8B-B14F-4D97-AF65-F5344CB8AC3E}">
        <p14:creationId xmlns:p14="http://schemas.microsoft.com/office/powerpoint/2010/main" val="1297635040"/>
      </p:ext>
    </p:extLst>
  </p:cSld>
  <p:clrMapOvr>
    <a:masterClrMapping/>
  </p:clrMapOvr>
  <p:transition>
    <p:strip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C9402702-C89C-4373-9684-BC28FF86A678}"/>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9" name="矩形 8"/>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11" name="矩形 10">
            <a:extLst>
              <a:ext uri="{FF2B5EF4-FFF2-40B4-BE49-F238E27FC236}">
                <a16:creationId xmlns:a16="http://schemas.microsoft.com/office/drawing/2014/main" id="{ECD4A7AD-7489-430B-9EB5-A10E1E9EF296}"/>
              </a:ext>
            </a:extLst>
          </p:cNvPr>
          <p:cNvSpPr/>
          <p:nvPr/>
        </p:nvSpPr>
        <p:spPr>
          <a:xfrm>
            <a:off x="579835" y="2927351"/>
            <a:ext cx="7206853" cy="3643313"/>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a:extLst>
              <a:ext uri="{FF2B5EF4-FFF2-40B4-BE49-F238E27FC236}">
                <a16:creationId xmlns:a16="http://schemas.microsoft.com/office/drawing/2014/main" id="{3C175A71-7415-4B4D-8339-120AC38305A4}"/>
              </a:ext>
            </a:extLst>
          </p:cNvPr>
          <p:cNvSpPr/>
          <p:nvPr/>
        </p:nvSpPr>
        <p:spPr>
          <a:xfrm>
            <a:off x="7741682" y="12815"/>
            <a:ext cx="1441847" cy="6858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矩形 13">
            <a:extLst>
              <a:ext uri="{FF2B5EF4-FFF2-40B4-BE49-F238E27FC236}">
                <a16:creationId xmlns:a16="http://schemas.microsoft.com/office/drawing/2014/main" id="{9E0001B5-755E-4CB0-B519-33ECD03C4103}"/>
              </a:ext>
            </a:extLst>
          </p:cNvPr>
          <p:cNvSpPr/>
          <p:nvPr/>
        </p:nvSpPr>
        <p:spPr>
          <a:xfrm>
            <a:off x="579835" y="2397125"/>
            <a:ext cx="8024613" cy="3956050"/>
          </a:xfrm>
          <a:prstGeom prst="rect">
            <a:avLst/>
          </a:prstGeom>
          <a:solidFill>
            <a:srgbClr val="F9FAFB"/>
          </a:solidFill>
          <a:ln w="25400">
            <a:noFill/>
          </a:ln>
          <a:effectLst>
            <a:outerShdw blurRad="127000" dist="25400" dir="5400000" algn="t" rotWithShape="0">
              <a:srgbClr val="969F9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80000"/>
              </a:lnSpc>
              <a:spcBef>
                <a:spcPct val="20000"/>
              </a:spcBef>
              <a:defRPr/>
            </a:pP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營業收入</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銷貨收入</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銷貨折讓</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銷貨退回</a:t>
            </a:r>
          </a:p>
          <a:p>
            <a:pPr eaLnBrk="1" hangingPunct="1">
              <a:lnSpc>
                <a:spcPct val="80000"/>
              </a:lnSpc>
              <a:spcBef>
                <a:spcPct val="20000"/>
              </a:spcBef>
              <a:defRPr/>
            </a:pPr>
            <a:endPar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eaLnBrk="1" hangingPunct="1">
              <a:lnSpc>
                <a:spcPct val="80000"/>
              </a:lnSpc>
              <a:spcBef>
                <a:spcPct val="20000"/>
              </a:spcBef>
              <a:defRPr/>
            </a:pPr>
            <a:r>
              <a:rPr kumimoji="1"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銷貨成本</a:t>
            </a:r>
            <a:r>
              <a:rPr kumimoji="1"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期初存貨</a:t>
            </a:r>
            <a:r>
              <a:rPr kumimoji="1"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物料</a:t>
            </a:r>
            <a:r>
              <a:rPr kumimoji="1"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半成品</a:t>
            </a:r>
            <a:r>
              <a:rPr kumimoji="1"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製成品</a:t>
            </a:r>
            <a:r>
              <a:rPr kumimoji="1"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進貨</a:t>
            </a:r>
            <a:r>
              <a:rPr kumimoji="1"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本期進貨</a:t>
            </a:r>
            <a:r>
              <a:rPr kumimoji="1"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期末存貨</a:t>
            </a:r>
          </a:p>
          <a:p>
            <a:pPr eaLnBrk="1" hangingPunct="1">
              <a:lnSpc>
                <a:spcPct val="80000"/>
              </a:lnSpc>
              <a:spcBef>
                <a:spcPct val="20000"/>
              </a:spcBef>
              <a:defRPr/>
            </a:pPr>
            <a:endPar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eaLnBrk="1" hangingPunct="1">
              <a:lnSpc>
                <a:spcPct val="80000"/>
              </a:lnSpc>
              <a:spcBef>
                <a:spcPct val="20000"/>
              </a:spcBef>
              <a:defRPr/>
            </a:pP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營業費用 </a:t>
            </a:r>
          </a:p>
          <a:p>
            <a:pPr eaLnBrk="1" hangingPunct="1">
              <a:lnSpc>
                <a:spcPct val="80000"/>
              </a:lnSpc>
              <a:spcBef>
                <a:spcPct val="20000"/>
              </a:spcBef>
              <a:defRPr/>
            </a:pP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包含</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 薪資</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文具用品</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交通費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運費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郵電費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保險費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交際費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稅捐</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水</a:t>
            </a:r>
            <a:endPar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eaLnBrk="1" hangingPunct="1">
              <a:lnSpc>
                <a:spcPct val="80000"/>
              </a:lnSpc>
              <a:spcBef>
                <a:spcPct val="20000"/>
              </a:spcBef>
              <a:defRPr/>
            </a:pP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          電費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折舊</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書報費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雜費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勞務費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房租</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燃料費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印刷費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廣告費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eaLnBrk="1" hangingPunct="1">
              <a:lnSpc>
                <a:spcPct val="80000"/>
              </a:lnSpc>
              <a:spcBef>
                <a:spcPct val="20000"/>
              </a:spcBef>
              <a:defRPr/>
            </a:pP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          修繕費</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利息支出</a:t>
            </a:r>
            <a:r>
              <a:rPr kumimoji="1"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差旅費</a:t>
            </a:r>
          </a:p>
        </p:txBody>
      </p:sp>
      <p:pic>
        <p:nvPicPr>
          <p:cNvPr id="30728"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7642" y="208757"/>
            <a:ext cx="1329928" cy="19732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AC4CAF36-9924-44C1-A691-EA0F9AF6C39B}"/>
              </a:ext>
            </a:extLst>
          </p:cNvPr>
          <p:cNvSpPr/>
          <p:nvPr/>
        </p:nvSpPr>
        <p:spPr>
          <a:xfrm>
            <a:off x="3131840" y="1471613"/>
            <a:ext cx="4383387" cy="925512"/>
          </a:xfrm>
          <a:prstGeom prst="rect">
            <a:avLst/>
          </a:prstGeom>
          <a:solidFill>
            <a:srgbClr val="F9B359"/>
          </a:solidFill>
          <a:ln>
            <a:noFill/>
          </a:ln>
          <a:effectLst>
            <a:outerShdw blurRad="254000" dist="38100" dir="5400000" algn="t" rotWithShape="0">
              <a:srgbClr val="969F9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spcBef>
                <a:spcPct val="20000"/>
              </a:spcBef>
              <a:defRPr/>
            </a:pPr>
            <a:r>
              <a:rPr kumimoji="1" lang="zh-TW" altLang="en-US" sz="2000" b="1" dirty="0">
                <a:latin typeface="微軟正黑體" panose="020B0604030504040204" pitchFamily="34" charset="-120"/>
                <a:ea typeface="微軟正黑體" panose="020B0604030504040204" pitchFamily="34" charset="-120"/>
              </a:rPr>
              <a:t>營業收入 </a:t>
            </a:r>
            <a:r>
              <a:rPr kumimoji="1" lang="en-US" altLang="zh-TW" sz="2000" b="1" dirty="0">
                <a:latin typeface="微軟正黑體" panose="020B0604030504040204" pitchFamily="34" charset="-120"/>
                <a:ea typeface="微軟正黑體" panose="020B0604030504040204" pitchFamily="34" charset="-120"/>
              </a:rPr>
              <a:t>– </a:t>
            </a:r>
            <a:r>
              <a:rPr kumimoji="1" lang="zh-TW" altLang="en-US" sz="2000" b="1" dirty="0">
                <a:latin typeface="微軟正黑體" panose="020B0604030504040204" pitchFamily="34" charset="-120"/>
                <a:ea typeface="微軟正黑體" panose="020B0604030504040204" pitchFamily="34" charset="-120"/>
              </a:rPr>
              <a:t>銷貨成本 </a:t>
            </a:r>
            <a:r>
              <a:rPr kumimoji="1" lang="en-US" altLang="zh-TW" sz="2000" b="1" dirty="0">
                <a:latin typeface="微軟正黑體" panose="020B0604030504040204" pitchFamily="34" charset="-120"/>
                <a:ea typeface="微軟正黑體" panose="020B0604030504040204" pitchFamily="34" charset="-120"/>
              </a:rPr>
              <a:t>= </a:t>
            </a:r>
            <a:r>
              <a:rPr kumimoji="1" lang="zh-TW" altLang="en-US" sz="2000" b="1" dirty="0">
                <a:latin typeface="微軟正黑體" panose="020B0604030504040204" pitchFamily="34" charset="-120"/>
                <a:ea typeface="微軟正黑體" panose="020B0604030504040204" pitchFamily="34" charset="-120"/>
              </a:rPr>
              <a:t>營業毛利</a:t>
            </a:r>
          </a:p>
          <a:p>
            <a:pPr algn="ctr" eaLnBrk="1" hangingPunct="1">
              <a:lnSpc>
                <a:spcPct val="80000"/>
              </a:lnSpc>
              <a:spcBef>
                <a:spcPct val="20000"/>
              </a:spcBef>
              <a:defRPr/>
            </a:pPr>
            <a:r>
              <a:rPr kumimoji="1" lang="zh-TW" altLang="en-US" sz="2000" b="1" dirty="0">
                <a:latin typeface="微軟正黑體" panose="020B0604030504040204" pitchFamily="34" charset="-120"/>
                <a:ea typeface="微軟正黑體" panose="020B0604030504040204" pitchFamily="34" charset="-120"/>
              </a:rPr>
              <a:t>營業毛利 </a:t>
            </a:r>
            <a:r>
              <a:rPr kumimoji="1" lang="en-US" altLang="zh-TW" sz="2000" b="1" dirty="0">
                <a:latin typeface="微軟正黑體" panose="020B0604030504040204" pitchFamily="34" charset="-120"/>
                <a:ea typeface="微軟正黑體" panose="020B0604030504040204" pitchFamily="34" charset="-120"/>
              </a:rPr>
              <a:t>– </a:t>
            </a:r>
            <a:r>
              <a:rPr kumimoji="1" lang="zh-TW" altLang="en-US" sz="2000" b="1" dirty="0">
                <a:latin typeface="微軟正黑體" panose="020B0604030504040204" pitchFamily="34" charset="-120"/>
                <a:ea typeface="微軟正黑體" panose="020B0604030504040204" pitchFamily="34" charset="-120"/>
              </a:rPr>
              <a:t>營業費用 </a:t>
            </a:r>
            <a:r>
              <a:rPr kumimoji="1" lang="en-US" altLang="zh-TW" sz="2000" b="1" dirty="0">
                <a:latin typeface="微軟正黑體" panose="020B0604030504040204" pitchFamily="34" charset="-120"/>
                <a:ea typeface="微軟正黑體" panose="020B0604030504040204" pitchFamily="34" charset="-120"/>
              </a:rPr>
              <a:t>= </a:t>
            </a:r>
            <a:r>
              <a:rPr kumimoji="1" lang="zh-TW" altLang="en-US" sz="2000" b="1" dirty="0">
                <a:latin typeface="微軟正黑體" panose="020B0604030504040204" pitchFamily="34" charset="-120"/>
                <a:ea typeface="微軟正黑體" panose="020B0604030504040204" pitchFamily="34" charset="-120"/>
              </a:rPr>
              <a:t>營業利潤</a:t>
            </a:r>
          </a:p>
        </p:txBody>
      </p:sp>
      <p:sp>
        <p:nvSpPr>
          <p:cNvPr id="30730" name="Rectangle 2"/>
          <p:cNvSpPr>
            <a:spLocks noChangeArrowheads="1"/>
          </p:cNvSpPr>
          <p:nvPr/>
        </p:nvSpPr>
        <p:spPr bwMode="auto">
          <a:xfrm>
            <a:off x="907257" y="793751"/>
            <a:ext cx="655201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pPr>
            <a:r>
              <a:rPr kumimoji="1" lang="zh-TW" altLang="en-US" sz="4000" b="1" dirty="0">
                <a:solidFill>
                  <a:srgbClr val="7030A0"/>
                </a:solidFill>
                <a:latin typeface="微軟正黑體" panose="020B0604030504040204" pitchFamily="34" charset="-120"/>
                <a:ea typeface="微軟正黑體" panose="020B0604030504040204" pitchFamily="34" charset="-120"/>
              </a:rPr>
              <a:t>財務分析</a:t>
            </a:r>
          </a:p>
        </p:txBody>
      </p:sp>
      <p:sp>
        <p:nvSpPr>
          <p:cNvPr id="3" name="投影片編號版面配置區 2"/>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32</a:t>
            </a:fld>
            <a:endParaRPr lang="en-US" altLang="zh-TW" dirty="0">
              <a:solidFill>
                <a:srgbClr val="000000"/>
              </a:solidFill>
            </a:endParaRPr>
          </a:p>
        </p:txBody>
      </p:sp>
    </p:spTree>
    <p:extLst>
      <p:ext uri="{BB962C8B-B14F-4D97-AF65-F5344CB8AC3E}">
        <p14:creationId xmlns:p14="http://schemas.microsoft.com/office/powerpoint/2010/main" val="4263660459"/>
      </p:ext>
    </p:extLst>
  </p:cSld>
  <p:clrMapOvr>
    <a:masterClrMapping/>
  </p:clrMapOvr>
  <p:transition>
    <p:strip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矩形 73">
            <a:extLst>
              <a:ext uri="{FF2B5EF4-FFF2-40B4-BE49-F238E27FC236}">
                <a16:creationId xmlns:a16="http://schemas.microsoft.com/office/drawing/2014/main" id="{7C3B481E-0632-4478-A36A-126983A1552E}"/>
              </a:ext>
            </a:extLst>
          </p:cNvPr>
          <p:cNvSpPr/>
          <p:nvPr>
            <p:custDataLst>
              <p:tags r:id="rId1"/>
            </p:custDataLst>
          </p:nvPr>
        </p:nvSpPr>
        <p:spPr>
          <a:xfrm>
            <a:off x="0" y="4248150"/>
            <a:ext cx="9144000" cy="2609850"/>
          </a:xfrm>
          <a:prstGeom prst="rect">
            <a:avLst/>
          </a:prstGeom>
          <a:solidFill>
            <a:srgbClr val="F9B3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4"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C9402702-C89C-4373-9684-BC28FF86A678}"/>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9" name="矩形 8"/>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31750" name="Rectangle 2"/>
          <p:cNvSpPr txBox="1">
            <a:spLocks noChangeArrowheads="1"/>
          </p:cNvSpPr>
          <p:nvPr/>
        </p:nvSpPr>
        <p:spPr bwMode="auto">
          <a:xfrm>
            <a:off x="854868" y="1041401"/>
            <a:ext cx="4005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pPr>
            <a:r>
              <a:rPr kumimoji="1" lang="zh-TW" altLang="en-US" sz="4000" b="1" dirty="0">
                <a:solidFill>
                  <a:srgbClr val="7030A0"/>
                </a:solidFill>
                <a:latin typeface="微軟正黑體" panose="020B0604030504040204" pitchFamily="34" charset="-120"/>
                <a:ea typeface="微軟正黑體" panose="020B0604030504040204" pitchFamily="34" charset="-120"/>
              </a:rPr>
              <a:t>日記帳格式範例</a:t>
            </a:r>
          </a:p>
        </p:txBody>
      </p:sp>
      <p:graphicFrame>
        <p:nvGraphicFramePr>
          <p:cNvPr id="7" name="Group 3"/>
          <p:cNvGraphicFramePr>
            <a:graphicFrameLocks/>
          </p:cNvGraphicFramePr>
          <p:nvPr/>
        </p:nvGraphicFramePr>
        <p:xfrm>
          <a:off x="1259632" y="1820862"/>
          <a:ext cx="6912768" cy="4776485"/>
        </p:xfrm>
        <a:graphic>
          <a:graphicData uri="http://schemas.openxmlformats.org/drawingml/2006/table">
            <a:tbl>
              <a:tblPr/>
              <a:tblGrid>
                <a:gridCol w="988345">
                  <a:extLst>
                    <a:ext uri="{9D8B030D-6E8A-4147-A177-3AD203B41FA5}">
                      <a16:colId xmlns:a16="http://schemas.microsoft.com/office/drawing/2014/main" val="20000"/>
                    </a:ext>
                  </a:extLst>
                </a:gridCol>
                <a:gridCol w="986933">
                  <a:extLst>
                    <a:ext uri="{9D8B030D-6E8A-4147-A177-3AD203B41FA5}">
                      <a16:colId xmlns:a16="http://schemas.microsoft.com/office/drawing/2014/main" val="20001"/>
                    </a:ext>
                  </a:extLst>
                </a:gridCol>
                <a:gridCol w="988345">
                  <a:extLst>
                    <a:ext uri="{9D8B030D-6E8A-4147-A177-3AD203B41FA5}">
                      <a16:colId xmlns:a16="http://schemas.microsoft.com/office/drawing/2014/main" val="20002"/>
                    </a:ext>
                  </a:extLst>
                </a:gridCol>
                <a:gridCol w="985522">
                  <a:extLst>
                    <a:ext uri="{9D8B030D-6E8A-4147-A177-3AD203B41FA5}">
                      <a16:colId xmlns:a16="http://schemas.microsoft.com/office/drawing/2014/main" val="20003"/>
                    </a:ext>
                  </a:extLst>
                </a:gridCol>
                <a:gridCol w="988345">
                  <a:extLst>
                    <a:ext uri="{9D8B030D-6E8A-4147-A177-3AD203B41FA5}">
                      <a16:colId xmlns:a16="http://schemas.microsoft.com/office/drawing/2014/main" val="20004"/>
                    </a:ext>
                  </a:extLst>
                </a:gridCol>
                <a:gridCol w="986933">
                  <a:extLst>
                    <a:ext uri="{9D8B030D-6E8A-4147-A177-3AD203B41FA5}">
                      <a16:colId xmlns:a16="http://schemas.microsoft.com/office/drawing/2014/main" val="20005"/>
                    </a:ext>
                  </a:extLst>
                </a:gridCol>
                <a:gridCol w="988345">
                  <a:extLst>
                    <a:ext uri="{9D8B030D-6E8A-4147-A177-3AD203B41FA5}">
                      <a16:colId xmlns:a16="http://schemas.microsoft.com/office/drawing/2014/main" val="20006"/>
                    </a:ext>
                  </a:extLst>
                </a:gridCol>
              </a:tblGrid>
              <a:tr h="10095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日期</a:t>
                      </a:r>
                    </a:p>
                  </a:txBody>
                  <a:tcPr marL="74295" marR="74295"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傳票編號</a:t>
                      </a: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科目名稱</a:t>
                      </a: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摘要說明</a:t>
                      </a: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收入金額</a:t>
                      </a: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支出金額</a:t>
                      </a: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餘額</a:t>
                      </a:r>
                    </a:p>
                  </a:txBody>
                  <a:tcPr marL="74295" marR="74295"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25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292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275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292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25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292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txBody>
                  <a:tcPr marL="74295" marR="74295"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3" name="投影片編號版面配置區 2"/>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33</a:t>
            </a:fld>
            <a:endParaRPr lang="en-US" altLang="zh-TW" dirty="0">
              <a:solidFill>
                <a:srgbClr val="000000"/>
              </a:solidFill>
            </a:endParaRPr>
          </a:p>
        </p:txBody>
      </p:sp>
    </p:spTree>
    <p:extLst>
      <p:ext uri="{BB962C8B-B14F-4D97-AF65-F5344CB8AC3E}">
        <p14:creationId xmlns:p14="http://schemas.microsoft.com/office/powerpoint/2010/main" val="2789539426"/>
      </p:ext>
    </p:extLst>
  </p:cSld>
  <p:clrMapOvr>
    <a:masterClrMapping/>
  </p:clrMapOvr>
  <p:transition>
    <p:strip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1855286926"/>
              </p:ext>
            </p:extLst>
          </p:nvPr>
        </p:nvGraphicFramePr>
        <p:xfrm>
          <a:off x="0" y="-387423"/>
          <a:ext cx="9144000" cy="7245424"/>
        </p:xfrm>
        <a:graphic>
          <a:graphicData uri="http://schemas.openxmlformats.org/presentationml/2006/ole">
            <mc:AlternateContent xmlns:mc="http://schemas.openxmlformats.org/markup-compatibility/2006">
              <mc:Choice xmlns:v="urn:schemas-microsoft-com:vml" Requires="v">
                <p:oleObj spid="_x0000_s7175" name="工作表" r:id="rId3" imgW="7648592" imgH="9496386" progId="Excel.Sheet.8">
                  <p:embed/>
                </p:oleObj>
              </mc:Choice>
              <mc:Fallback>
                <p:oleObj name="工作表" r:id="rId3" imgW="7648592" imgH="9496386" progId="Excel.Sheet.8">
                  <p:embed/>
                  <p:pic>
                    <p:nvPicPr>
                      <p:cNvPr id="4" name="物件 3"/>
                      <p:cNvPicPr/>
                      <p:nvPr/>
                    </p:nvPicPr>
                    <p:blipFill>
                      <a:blip r:embed="rId4"/>
                      <a:stretch>
                        <a:fillRect/>
                      </a:stretch>
                    </p:blipFill>
                    <p:spPr>
                      <a:xfrm>
                        <a:off x="0" y="-387423"/>
                        <a:ext cx="9144000" cy="7245424"/>
                      </a:xfrm>
                      <a:prstGeom prst="rect">
                        <a:avLst/>
                      </a:prstGeom>
                    </p:spPr>
                  </p:pic>
                </p:oleObj>
              </mc:Fallback>
            </mc:AlternateContent>
          </a:graphicData>
        </a:graphic>
      </p:graphicFrame>
      <p:sp>
        <p:nvSpPr>
          <p:cNvPr id="3" name="投影片編號版面配置區 2"/>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34</a:t>
            </a:fld>
            <a:endParaRPr lang="en-US" altLang="zh-TW" dirty="0">
              <a:solidFill>
                <a:srgbClr val="000000"/>
              </a:solidFill>
            </a:endParaRPr>
          </a:p>
        </p:txBody>
      </p:sp>
    </p:spTree>
    <p:extLst>
      <p:ext uri="{BB962C8B-B14F-4D97-AF65-F5344CB8AC3E}">
        <p14:creationId xmlns:p14="http://schemas.microsoft.com/office/powerpoint/2010/main" val="4135043113"/>
      </p:ext>
    </p:extLst>
  </p:cSld>
  <p:clrMapOvr>
    <a:masterClrMapping/>
  </p:clrMapOvr>
  <p:transition>
    <p:strip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0F8061EA-361F-40A1-8264-13B61EDBFEAE}"/>
              </a:ext>
            </a:extLst>
          </p:cNvPr>
          <p:cNvPicPr>
            <a:picLocks noChangeAspect="1"/>
          </p:cNvPicPr>
          <p:nvPr/>
        </p:nvPicPr>
        <p:blipFill>
          <a:blip r:embed="rId2"/>
          <a:stretch>
            <a:fillRect/>
          </a:stretch>
        </p:blipFill>
        <p:spPr>
          <a:xfrm>
            <a:off x="3754669" y="257393"/>
            <a:ext cx="5389331" cy="536494"/>
          </a:xfrm>
          <a:prstGeom prst="rect">
            <a:avLst/>
          </a:prstGeom>
        </p:spPr>
      </p:pic>
      <p:sp>
        <p:nvSpPr>
          <p:cNvPr id="2" name="標題 1">
            <a:extLst>
              <a:ext uri="{FF2B5EF4-FFF2-40B4-BE49-F238E27FC236}">
                <a16:creationId xmlns:a16="http://schemas.microsoft.com/office/drawing/2014/main" id="{EAD05F68-8660-4889-9388-B1BDB3741FE8}"/>
              </a:ext>
            </a:extLst>
          </p:cNvPr>
          <p:cNvSpPr>
            <a:spLocks noGrp="1"/>
          </p:cNvSpPr>
          <p:nvPr>
            <p:ph type="title"/>
          </p:nvPr>
        </p:nvSpPr>
        <p:spPr/>
        <p:txBody>
          <a:bodyPr/>
          <a:lstStyle/>
          <a:p>
            <a:endParaRPr lang="zh-TW" altLang="en-US" dirty="0"/>
          </a:p>
        </p:txBody>
      </p:sp>
      <p:pic>
        <p:nvPicPr>
          <p:cNvPr id="6" name="內容版面配置區 5">
            <a:extLst>
              <a:ext uri="{FF2B5EF4-FFF2-40B4-BE49-F238E27FC236}">
                <a16:creationId xmlns:a16="http://schemas.microsoft.com/office/drawing/2014/main" id="{8688DF55-7C2B-40E0-996F-ABE401FA3246}"/>
              </a:ext>
            </a:extLst>
          </p:cNvPr>
          <p:cNvPicPr>
            <a:picLocks noGrp="1" noChangeAspect="1"/>
          </p:cNvPicPr>
          <p:nvPr>
            <p:ph idx="1"/>
          </p:nvPr>
        </p:nvPicPr>
        <p:blipFill>
          <a:blip r:embed="rId3"/>
          <a:stretch>
            <a:fillRect/>
          </a:stretch>
        </p:blipFill>
        <p:spPr>
          <a:xfrm>
            <a:off x="467544" y="733080"/>
            <a:ext cx="7962432" cy="3880170"/>
          </a:xfrm>
        </p:spPr>
      </p:pic>
      <p:sp>
        <p:nvSpPr>
          <p:cNvPr id="4" name="投影片編號版面配置區 3">
            <a:extLst>
              <a:ext uri="{FF2B5EF4-FFF2-40B4-BE49-F238E27FC236}">
                <a16:creationId xmlns:a16="http://schemas.microsoft.com/office/drawing/2014/main" id="{CBE2D6E4-4FDF-41C7-9AD4-0D509DE8EE44}"/>
              </a:ext>
            </a:extLst>
          </p:cNvPr>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35</a:t>
            </a:fld>
            <a:endParaRPr lang="en-US" altLang="zh-TW" dirty="0">
              <a:solidFill>
                <a:srgbClr val="000000"/>
              </a:solidFill>
            </a:endParaRPr>
          </a:p>
        </p:txBody>
      </p:sp>
      <p:pic>
        <p:nvPicPr>
          <p:cNvPr id="8" name="圖片 7">
            <a:extLst>
              <a:ext uri="{FF2B5EF4-FFF2-40B4-BE49-F238E27FC236}">
                <a16:creationId xmlns:a16="http://schemas.microsoft.com/office/drawing/2014/main" id="{7218992B-96DC-4443-A556-60514B7AF5C2}"/>
              </a:ext>
            </a:extLst>
          </p:cNvPr>
          <p:cNvPicPr>
            <a:picLocks noChangeAspect="1"/>
          </p:cNvPicPr>
          <p:nvPr/>
        </p:nvPicPr>
        <p:blipFill>
          <a:blip r:embed="rId4"/>
          <a:stretch>
            <a:fillRect/>
          </a:stretch>
        </p:blipFill>
        <p:spPr>
          <a:xfrm>
            <a:off x="515083" y="4530202"/>
            <a:ext cx="7914893" cy="1905250"/>
          </a:xfrm>
          <a:prstGeom prst="rect">
            <a:avLst/>
          </a:prstGeom>
        </p:spPr>
      </p:pic>
      <p:pic>
        <p:nvPicPr>
          <p:cNvPr id="10" name="圖片 9">
            <a:extLst>
              <a:ext uri="{FF2B5EF4-FFF2-40B4-BE49-F238E27FC236}">
                <a16:creationId xmlns:a16="http://schemas.microsoft.com/office/drawing/2014/main" id="{C692B153-4E8A-419C-9584-C6BA3CF09C0A}"/>
              </a:ext>
            </a:extLst>
          </p:cNvPr>
          <p:cNvPicPr>
            <a:picLocks noChangeAspect="1"/>
          </p:cNvPicPr>
          <p:nvPr/>
        </p:nvPicPr>
        <p:blipFill>
          <a:blip r:embed="rId5"/>
          <a:stretch>
            <a:fillRect/>
          </a:stretch>
        </p:blipFill>
        <p:spPr>
          <a:xfrm>
            <a:off x="4378378" y="725149"/>
            <a:ext cx="231668" cy="536494"/>
          </a:xfrm>
          <a:prstGeom prst="rect">
            <a:avLst/>
          </a:prstGeom>
        </p:spPr>
      </p:pic>
      <p:pic>
        <p:nvPicPr>
          <p:cNvPr id="11" name="圖片 10">
            <a:extLst>
              <a:ext uri="{FF2B5EF4-FFF2-40B4-BE49-F238E27FC236}">
                <a16:creationId xmlns:a16="http://schemas.microsoft.com/office/drawing/2014/main" id="{E33C9651-3993-4E34-807D-EFB6B10D2F9A}"/>
              </a:ext>
            </a:extLst>
          </p:cNvPr>
          <p:cNvPicPr>
            <a:picLocks noChangeAspect="1"/>
          </p:cNvPicPr>
          <p:nvPr/>
        </p:nvPicPr>
        <p:blipFill>
          <a:blip r:embed="rId6"/>
          <a:stretch>
            <a:fillRect/>
          </a:stretch>
        </p:blipFill>
        <p:spPr>
          <a:xfrm>
            <a:off x="-33577" y="3889272"/>
            <a:ext cx="566977" cy="2304488"/>
          </a:xfrm>
          <a:prstGeom prst="rect">
            <a:avLst/>
          </a:prstGeom>
        </p:spPr>
      </p:pic>
    </p:spTree>
    <p:extLst>
      <p:ext uri="{BB962C8B-B14F-4D97-AF65-F5344CB8AC3E}">
        <p14:creationId xmlns:p14="http://schemas.microsoft.com/office/powerpoint/2010/main" val="2853331140"/>
      </p:ext>
    </p:extLst>
  </p:cSld>
  <p:clrMapOvr>
    <a:masterClrMapping/>
  </p:clrMapOvr>
  <p:transition>
    <p:strip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231EC1-036A-4096-9685-BA034C38FC8E}"/>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8ACE6478-52B3-486C-BB72-120110D4B1BD}"/>
              </a:ext>
            </a:extLst>
          </p:cNvPr>
          <p:cNvPicPr>
            <a:picLocks noGrp="1" noChangeAspect="1"/>
          </p:cNvPicPr>
          <p:nvPr>
            <p:ph idx="1"/>
          </p:nvPr>
        </p:nvPicPr>
        <p:blipFill>
          <a:blip r:embed="rId2"/>
          <a:stretch>
            <a:fillRect/>
          </a:stretch>
        </p:blipFill>
        <p:spPr>
          <a:xfrm>
            <a:off x="83543" y="1124744"/>
            <a:ext cx="8889458" cy="4608512"/>
          </a:xfrm>
        </p:spPr>
      </p:pic>
      <p:sp>
        <p:nvSpPr>
          <p:cNvPr id="4" name="投影片編號版面配置區 3">
            <a:extLst>
              <a:ext uri="{FF2B5EF4-FFF2-40B4-BE49-F238E27FC236}">
                <a16:creationId xmlns:a16="http://schemas.microsoft.com/office/drawing/2014/main" id="{FDB60535-DCA8-41F3-A37A-43C8384791DC}"/>
              </a:ext>
            </a:extLst>
          </p:cNvPr>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36</a:t>
            </a:fld>
            <a:endParaRPr lang="en-US" altLang="zh-TW" dirty="0">
              <a:solidFill>
                <a:srgbClr val="000000"/>
              </a:solidFill>
            </a:endParaRPr>
          </a:p>
        </p:txBody>
      </p:sp>
    </p:spTree>
    <p:extLst>
      <p:ext uri="{BB962C8B-B14F-4D97-AF65-F5344CB8AC3E}">
        <p14:creationId xmlns:p14="http://schemas.microsoft.com/office/powerpoint/2010/main" val="627136893"/>
      </p:ext>
    </p:extLst>
  </p:cSld>
  <p:clrMapOvr>
    <a:masterClrMapping/>
  </p:clrMapOvr>
  <p:transition>
    <p:strip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928C3D-8A4B-4C0A-9760-B4D32007CFAD}"/>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98F07F1B-7882-4FD6-9453-7DDC48F35EC0}"/>
              </a:ext>
            </a:extLst>
          </p:cNvPr>
          <p:cNvPicPr>
            <a:picLocks noGrp="1" noChangeAspect="1"/>
          </p:cNvPicPr>
          <p:nvPr>
            <p:ph idx="1"/>
          </p:nvPr>
        </p:nvPicPr>
        <p:blipFill>
          <a:blip r:embed="rId2"/>
          <a:stretch>
            <a:fillRect/>
          </a:stretch>
        </p:blipFill>
        <p:spPr>
          <a:xfrm>
            <a:off x="121604" y="1052736"/>
            <a:ext cx="8910546" cy="4608512"/>
          </a:xfrm>
        </p:spPr>
      </p:pic>
      <p:sp>
        <p:nvSpPr>
          <p:cNvPr id="4" name="投影片編號版面配置區 3">
            <a:extLst>
              <a:ext uri="{FF2B5EF4-FFF2-40B4-BE49-F238E27FC236}">
                <a16:creationId xmlns:a16="http://schemas.microsoft.com/office/drawing/2014/main" id="{511E0CEE-A3D8-4B87-A957-E240FFD21FF2}"/>
              </a:ext>
            </a:extLst>
          </p:cNvPr>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37</a:t>
            </a:fld>
            <a:endParaRPr lang="en-US" altLang="zh-TW" dirty="0">
              <a:solidFill>
                <a:srgbClr val="000000"/>
              </a:solidFill>
            </a:endParaRPr>
          </a:p>
        </p:txBody>
      </p:sp>
    </p:spTree>
    <p:extLst>
      <p:ext uri="{BB962C8B-B14F-4D97-AF65-F5344CB8AC3E}">
        <p14:creationId xmlns:p14="http://schemas.microsoft.com/office/powerpoint/2010/main" val="1754462210"/>
      </p:ext>
    </p:extLst>
  </p:cSld>
  <p:clrMapOvr>
    <a:masterClrMapping/>
  </p:clrMapOvr>
  <p:transition>
    <p:strips/>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9CC251-055C-45A8-AA33-C80F758C9467}"/>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96FE853E-803B-40D6-933C-42BED098B079}"/>
              </a:ext>
            </a:extLst>
          </p:cNvPr>
          <p:cNvPicPr>
            <a:picLocks noGrp="1" noChangeAspect="1"/>
          </p:cNvPicPr>
          <p:nvPr>
            <p:ph idx="1"/>
          </p:nvPr>
        </p:nvPicPr>
        <p:blipFill>
          <a:blip r:embed="rId2"/>
          <a:stretch>
            <a:fillRect/>
          </a:stretch>
        </p:blipFill>
        <p:spPr>
          <a:xfrm>
            <a:off x="562000" y="1052736"/>
            <a:ext cx="7769219" cy="1152128"/>
          </a:xfrm>
        </p:spPr>
      </p:pic>
      <p:sp>
        <p:nvSpPr>
          <p:cNvPr id="4" name="投影片編號版面配置區 3">
            <a:extLst>
              <a:ext uri="{FF2B5EF4-FFF2-40B4-BE49-F238E27FC236}">
                <a16:creationId xmlns:a16="http://schemas.microsoft.com/office/drawing/2014/main" id="{038AB659-655C-43B4-BB3F-B31DF772DD3C}"/>
              </a:ext>
            </a:extLst>
          </p:cNvPr>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38</a:t>
            </a:fld>
            <a:endParaRPr lang="en-US" altLang="zh-TW" dirty="0">
              <a:solidFill>
                <a:srgbClr val="000000"/>
              </a:solidFill>
            </a:endParaRPr>
          </a:p>
        </p:txBody>
      </p:sp>
      <p:pic>
        <p:nvPicPr>
          <p:cNvPr id="8" name="圖片 7">
            <a:extLst>
              <a:ext uri="{FF2B5EF4-FFF2-40B4-BE49-F238E27FC236}">
                <a16:creationId xmlns:a16="http://schemas.microsoft.com/office/drawing/2014/main" id="{B84160C7-26EC-4347-8A4D-7FC41710442C}"/>
              </a:ext>
            </a:extLst>
          </p:cNvPr>
          <p:cNvPicPr>
            <a:picLocks noChangeAspect="1"/>
          </p:cNvPicPr>
          <p:nvPr/>
        </p:nvPicPr>
        <p:blipFill>
          <a:blip r:embed="rId3"/>
          <a:stretch>
            <a:fillRect/>
          </a:stretch>
        </p:blipFill>
        <p:spPr>
          <a:xfrm>
            <a:off x="633313" y="2214075"/>
            <a:ext cx="7707547" cy="3119722"/>
          </a:xfrm>
          <a:prstGeom prst="rect">
            <a:avLst/>
          </a:prstGeom>
        </p:spPr>
      </p:pic>
      <p:pic>
        <p:nvPicPr>
          <p:cNvPr id="10" name="圖片 9">
            <a:extLst>
              <a:ext uri="{FF2B5EF4-FFF2-40B4-BE49-F238E27FC236}">
                <a16:creationId xmlns:a16="http://schemas.microsoft.com/office/drawing/2014/main" id="{5D580A74-176A-4278-A9A2-8445DA7D5C89}"/>
              </a:ext>
            </a:extLst>
          </p:cNvPr>
          <p:cNvPicPr>
            <a:picLocks noChangeAspect="1"/>
          </p:cNvPicPr>
          <p:nvPr/>
        </p:nvPicPr>
        <p:blipFill>
          <a:blip r:embed="rId4"/>
          <a:stretch>
            <a:fillRect/>
          </a:stretch>
        </p:blipFill>
        <p:spPr>
          <a:xfrm>
            <a:off x="623788" y="5333797"/>
            <a:ext cx="7620619" cy="1490777"/>
          </a:xfrm>
          <a:prstGeom prst="rect">
            <a:avLst/>
          </a:prstGeom>
        </p:spPr>
      </p:pic>
    </p:spTree>
    <p:extLst>
      <p:ext uri="{BB962C8B-B14F-4D97-AF65-F5344CB8AC3E}">
        <p14:creationId xmlns:p14="http://schemas.microsoft.com/office/powerpoint/2010/main" val="2765564811"/>
      </p:ext>
    </p:extLst>
  </p:cSld>
  <p:clrMapOvr>
    <a:masterClrMapping/>
  </p:clrMapOvr>
  <p:transition>
    <p:strip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707A82-756B-4956-A1DB-190B1F0AD256}"/>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00EE52AC-EB44-4623-9659-86AE9A6A6FEC}"/>
              </a:ext>
            </a:extLst>
          </p:cNvPr>
          <p:cNvPicPr>
            <a:picLocks noGrp="1" noChangeAspect="1"/>
          </p:cNvPicPr>
          <p:nvPr>
            <p:ph idx="1"/>
          </p:nvPr>
        </p:nvPicPr>
        <p:blipFill>
          <a:blip r:embed="rId2"/>
          <a:stretch>
            <a:fillRect/>
          </a:stretch>
        </p:blipFill>
        <p:spPr>
          <a:xfrm>
            <a:off x="467544" y="1268760"/>
            <a:ext cx="7995494" cy="3096344"/>
          </a:xfrm>
        </p:spPr>
      </p:pic>
      <p:sp>
        <p:nvSpPr>
          <p:cNvPr id="4" name="投影片編號版面配置區 3">
            <a:extLst>
              <a:ext uri="{FF2B5EF4-FFF2-40B4-BE49-F238E27FC236}">
                <a16:creationId xmlns:a16="http://schemas.microsoft.com/office/drawing/2014/main" id="{34461141-D3E1-4139-AAD7-38139513E44C}"/>
              </a:ext>
            </a:extLst>
          </p:cNvPr>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39</a:t>
            </a:fld>
            <a:endParaRPr lang="en-US" altLang="zh-TW" dirty="0">
              <a:solidFill>
                <a:srgbClr val="000000"/>
              </a:solidFill>
            </a:endParaRPr>
          </a:p>
        </p:txBody>
      </p:sp>
    </p:spTree>
    <p:extLst>
      <p:ext uri="{BB962C8B-B14F-4D97-AF65-F5344CB8AC3E}">
        <p14:creationId xmlns:p14="http://schemas.microsoft.com/office/powerpoint/2010/main" val="3380326072"/>
      </p:ext>
    </p:extLst>
  </p:cSld>
  <p:clrMapOvr>
    <a:masterClrMapping/>
  </p:clrMapOvr>
  <p:transition>
    <p:strip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E379BB-15A4-4243-8954-334C99C59BDE}"/>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3535BE6C-E312-4728-B85C-EE78BD3150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382" y="14538"/>
            <a:ext cx="7473142" cy="6843462"/>
          </a:xfrm>
        </p:spPr>
      </p:pic>
      <p:sp>
        <p:nvSpPr>
          <p:cNvPr id="4" name="投影片編號版面配置區 3">
            <a:extLst>
              <a:ext uri="{FF2B5EF4-FFF2-40B4-BE49-F238E27FC236}">
                <a16:creationId xmlns:a16="http://schemas.microsoft.com/office/drawing/2014/main" id="{C2C850FE-B84D-4D4B-B6E2-93BB373FD2F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09D6F-B5E1-4A0C-A9D1-B20BF40EE099}" type="slidenum">
              <a:rPr kumimoji="0" lang="en-US" altLang="zh-TW" sz="1400" b="0" i="0" u="none" strike="noStrike" kern="1200" cap="none" spc="0" normalizeH="0" baseline="0" noProof="0" smtClean="0">
                <a:ln>
                  <a:noFill/>
                </a:ln>
                <a:solidFill>
                  <a:srgbClr val="000000"/>
                </a:solidFill>
                <a:effectLst/>
                <a:uLnTx/>
                <a:uFillTx/>
                <a:latin typeface="Tahoma" pitchFamily="34" charset="0"/>
                <a:ea typeface="新細明體"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altLang="zh-TW" sz="1400" b="0" i="0" u="none" strike="noStrike" kern="1200" cap="none" spc="0" normalizeH="0" baseline="0" noProof="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3314738703"/>
      </p:ext>
    </p:extLst>
  </p:cSld>
  <p:clrMapOvr>
    <a:masterClrMapping/>
  </p:clrMapOvr>
  <p:transition>
    <p:strip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B716DA-78F7-4CEE-AE7F-143E6A127222}"/>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BCC3875A-BAEE-47AF-B697-8D2C576076CB}"/>
              </a:ext>
            </a:extLst>
          </p:cNvPr>
          <p:cNvPicPr>
            <a:picLocks noGrp="1" noChangeAspect="1"/>
          </p:cNvPicPr>
          <p:nvPr>
            <p:ph idx="1"/>
          </p:nvPr>
        </p:nvPicPr>
        <p:blipFill>
          <a:blip r:embed="rId2"/>
          <a:stretch>
            <a:fillRect/>
          </a:stretch>
        </p:blipFill>
        <p:spPr>
          <a:xfrm>
            <a:off x="505991" y="1412776"/>
            <a:ext cx="7971270" cy="2880320"/>
          </a:xfrm>
          <a:prstGeom prst="rect">
            <a:avLst/>
          </a:prstGeom>
        </p:spPr>
      </p:pic>
      <p:sp>
        <p:nvSpPr>
          <p:cNvPr id="4" name="投影片編號版面配置區 3">
            <a:extLst>
              <a:ext uri="{FF2B5EF4-FFF2-40B4-BE49-F238E27FC236}">
                <a16:creationId xmlns:a16="http://schemas.microsoft.com/office/drawing/2014/main" id="{3AA1EA41-4D3F-41F2-876C-49025524FDB1}"/>
              </a:ext>
            </a:extLst>
          </p:cNvPr>
          <p:cNvSpPr>
            <a:spLocks noGrp="1"/>
          </p:cNvSpPr>
          <p:nvPr>
            <p:ph type="sldNum" sz="quarter" idx="10"/>
          </p:nvPr>
        </p:nvSpPr>
        <p:spPr>
          <a:xfrm>
            <a:off x="7204075" y="6372944"/>
            <a:ext cx="1905000" cy="457200"/>
          </a:xfrm>
        </p:spPr>
        <p:txBody>
          <a:bodyPr/>
          <a:lstStyle/>
          <a:p>
            <a:pPr algn="r">
              <a:defRPr/>
            </a:pPr>
            <a:fld id="{0BB09D6F-B5E1-4A0C-A9D1-B20BF40EE099}" type="slidenum">
              <a:rPr lang="en-US" altLang="zh-TW" smtClean="0">
                <a:solidFill>
                  <a:srgbClr val="000000"/>
                </a:solidFill>
              </a:rPr>
              <a:pPr algn="r">
                <a:defRPr/>
              </a:pPr>
              <a:t>40</a:t>
            </a:fld>
            <a:endParaRPr lang="en-US" altLang="zh-TW">
              <a:solidFill>
                <a:srgbClr val="000000"/>
              </a:solidFill>
            </a:endParaRPr>
          </a:p>
        </p:txBody>
      </p:sp>
    </p:spTree>
    <p:extLst>
      <p:ext uri="{BB962C8B-B14F-4D97-AF65-F5344CB8AC3E}">
        <p14:creationId xmlns:p14="http://schemas.microsoft.com/office/powerpoint/2010/main" val="103938239"/>
      </p:ext>
    </p:extLst>
  </p:cSld>
  <p:clrMapOvr>
    <a:masterClrMapping/>
  </p:clrMapOvr>
  <p:transition>
    <p:strips/>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638AFD-75EF-4C78-97B9-20402487AC8B}"/>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9D172C49-6BF3-4E76-A9AE-649D624028A2}"/>
              </a:ext>
            </a:extLst>
          </p:cNvPr>
          <p:cNvPicPr>
            <a:picLocks noGrp="1" noChangeAspect="1"/>
          </p:cNvPicPr>
          <p:nvPr>
            <p:ph idx="1"/>
          </p:nvPr>
        </p:nvPicPr>
        <p:blipFill>
          <a:blip r:embed="rId2"/>
          <a:stretch>
            <a:fillRect/>
          </a:stretch>
        </p:blipFill>
        <p:spPr>
          <a:xfrm>
            <a:off x="529233" y="326207"/>
            <a:ext cx="7908625" cy="5933975"/>
          </a:xfrm>
        </p:spPr>
      </p:pic>
      <p:sp>
        <p:nvSpPr>
          <p:cNvPr id="4" name="投影片編號版面配置區 3">
            <a:extLst>
              <a:ext uri="{FF2B5EF4-FFF2-40B4-BE49-F238E27FC236}">
                <a16:creationId xmlns:a16="http://schemas.microsoft.com/office/drawing/2014/main" id="{8C4C0EC9-FAEF-4296-9733-DF19E720687D}"/>
              </a:ext>
            </a:extLst>
          </p:cNvPr>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41</a:t>
            </a:fld>
            <a:endParaRPr lang="en-US" altLang="zh-TW" dirty="0">
              <a:solidFill>
                <a:srgbClr val="000000"/>
              </a:solidFill>
            </a:endParaRPr>
          </a:p>
        </p:txBody>
      </p:sp>
      <p:pic>
        <p:nvPicPr>
          <p:cNvPr id="7" name="圖片 6">
            <a:extLst>
              <a:ext uri="{FF2B5EF4-FFF2-40B4-BE49-F238E27FC236}">
                <a16:creationId xmlns:a16="http://schemas.microsoft.com/office/drawing/2014/main" id="{A24477C7-C53E-4B5D-BC08-6D35B63E700F}"/>
              </a:ext>
            </a:extLst>
          </p:cNvPr>
          <p:cNvPicPr>
            <a:picLocks noChangeAspect="1"/>
          </p:cNvPicPr>
          <p:nvPr/>
        </p:nvPicPr>
        <p:blipFill>
          <a:blip r:embed="rId3"/>
          <a:stretch>
            <a:fillRect/>
          </a:stretch>
        </p:blipFill>
        <p:spPr>
          <a:xfrm>
            <a:off x="5940152" y="620713"/>
            <a:ext cx="1999661" cy="499915"/>
          </a:xfrm>
          <a:prstGeom prst="rect">
            <a:avLst/>
          </a:prstGeom>
        </p:spPr>
      </p:pic>
    </p:spTree>
    <p:extLst>
      <p:ext uri="{BB962C8B-B14F-4D97-AF65-F5344CB8AC3E}">
        <p14:creationId xmlns:p14="http://schemas.microsoft.com/office/powerpoint/2010/main" val="2246404142"/>
      </p:ext>
    </p:extLst>
  </p:cSld>
  <p:clrMapOvr>
    <a:masterClrMapping/>
  </p:clrMapOvr>
  <p:transition>
    <p:strips/>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矩形 73">
            <a:extLst>
              <a:ext uri="{FF2B5EF4-FFF2-40B4-BE49-F238E27FC236}">
                <a16:creationId xmlns:a16="http://schemas.microsoft.com/office/drawing/2014/main" id="{7C3B481E-0632-4478-A36A-126983A1552E}"/>
              </a:ext>
            </a:extLst>
          </p:cNvPr>
          <p:cNvSpPr/>
          <p:nvPr>
            <p:custDataLst>
              <p:tags r:id="rId1"/>
            </p:custDataLst>
          </p:nvPr>
        </p:nvSpPr>
        <p:spPr>
          <a:xfrm>
            <a:off x="0" y="4248150"/>
            <a:ext cx="9144000" cy="2609850"/>
          </a:xfrm>
          <a:prstGeom prst="rect">
            <a:avLst/>
          </a:prstGeom>
          <a:solidFill>
            <a:srgbClr val="F9B3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4"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C9402702-C89C-4373-9684-BC28FF86A678}"/>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9" name="矩形 8"/>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graphicFrame>
        <p:nvGraphicFramePr>
          <p:cNvPr id="5" name="Group 59"/>
          <p:cNvGraphicFramePr>
            <a:graphicFrameLocks/>
          </p:cNvGraphicFramePr>
          <p:nvPr/>
        </p:nvGraphicFramePr>
        <p:xfrm>
          <a:off x="683568" y="1803400"/>
          <a:ext cx="7848872" cy="4817971"/>
        </p:xfrm>
        <a:graphic>
          <a:graphicData uri="http://schemas.openxmlformats.org/drawingml/2006/table">
            <a:tbl>
              <a:tblPr/>
              <a:tblGrid>
                <a:gridCol w="468111">
                  <a:extLst>
                    <a:ext uri="{9D8B030D-6E8A-4147-A177-3AD203B41FA5}">
                      <a16:colId xmlns:a16="http://schemas.microsoft.com/office/drawing/2014/main" val="20000"/>
                    </a:ext>
                  </a:extLst>
                </a:gridCol>
                <a:gridCol w="1529376">
                  <a:extLst>
                    <a:ext uri="{9D8B030D-6E8A-4147-A177-3AD203B41FA5}">
                      <a16:colId xmlns:a16="http://schemas.microsoft.com/office/drawing/2014/main" val="20001"/>
                    </a:ext>
                  </a:extLst>
                </a:gridCol>
                <a:gridCol w="3403113">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52775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000" b="0" i="0" u="none" strike="noStrike" cap="none" normalizeH="0" baseline="0" dirty="0">
                          <a:ln>
                            <a:noFill/>
                          </a:ln>
                          <a:solidFill>
                            <a:schemeClr val="tx1"/>
                          </a:solidFill>
                          <a:effectLst/>
                          <a:latin typeface="+mn-ea"/>
                          <a:ea typeface="+mn-ea"/>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主要話題</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相關議題</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說明</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937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立地環境描述</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地點</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2775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交通動線</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2989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附近商圈</a:t>
                      </a: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住辦</a:t>
                      </a: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學校</a:t>
                      </a: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市場</a:t>
                      </a: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名勝</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25619">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人潮特性說明</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時段</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2989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特性</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27756">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3</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營業時段</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說明營業時段及服務時間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27756">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4</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可掌握客源</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目前客戶描述</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熟客</a:t>
                      </a: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過路客</a:t>
                      </a:r>
                      <a:r>
                        <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客戶數</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2775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自身親友關係</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38970" name="Rectangle 2"/>
          <p:cNvSpPr txBox="1">
            <a:spLocks noChangeArrowheads="1"/>
          </p:cNvSpPr>
          <p:nvPr/>
        </p:nvSpPr>
        <p:spPr bwMode="auto">
          <a:xfrm>
            <a:off x="854869" y="996951"/>
            <a:ext cx="638142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pPr>
            <a:r>
              <a:rPr kumimoji="1" lang="zh-TW" altLang="en-US" sz="4000" b="1" dirty="0">
                <a:solidFill>
                  <a:srgbClr val="7030A0"/>
                </a:solidFill>
                <a:latin typeface="微軟正黑體" panose="020B0604030504040204" pitchFamily="34" charset="-120"/>
                <a:ea typeface="微軟正黑體" panose="020B0604030504040204" pitchFamily="34" charset="-120"/>
              </a:rPr>
              <a:t>營業時段及現有</a:t>
            </a:r>
            <a:r>
              <a:rPr kumimoji="1" lang="en-US" altLang="zh-TW" sz="4000" b="1" dirty="0">
                <a:solidFill>
                  <a:srgbClr val="7030A0"/>
                </a:solidFill>
                <a:latin typeface="微軟正黑體" panose="020B0604030504040204" pitchFamily="34" charset="-120"/>
                <a:ea typeface="微軟正黑體" panose="020B0604030504040204" pitchFamily="34" charset="-120"/>
              </a:rPr>
              <a:t>(</a:t>
            </a:r>
            <a:r>
              <a:rPr kumimoji="1" lang="zh-TW" altLang="en-US" sz="4000" b="1" dirty="0">
                <a:solidFill>
                  <a:srgbClr val="7030A0"/>
                </a:solidFill>
                <a:latin typeface="微軟正黑體" panose="020B0604030504040204" pitchFamily="34" charset="-120"/>
                <a:ea typeface="微軟正黑體" panose="020B0604030504040204" pitchFamily="34" charset="-120"/>
              </a:rPr>
              <a:t>潛在</a:t>
            </a:r>
            <a:r>
              <a:rPr kumimoji="1" lang="en-US" altLang="zh-TW" sz="4000" b="1" dirty="0">
                <a:solidFill>
                  <a:srgbClr val="7030A0"/>
                </a:solidFill>
                <a:latin typeface="微軟正黑體" panose="020B0604030504040204" pitchFamily="34" charset="-120"/>
                <a:ea typeface="微軟正黑體" panose="020B0604030504040204" pitchFamily="34" charset="-120"/>
              </a:rPr>
              <a:t>)</a:t>
            </a:r>
            <a:r>
              <a:rPr kumimoji="1" lang="zh-TW" altLang="en-US" sz="4000" b="1" dirty="0">
                <a:solidFill>
                  <a:srgbClr val="7030A0"/>
                </a:solidFill>
                <a:latin typeface="微軟正黑體" panose="020B0604030504040204" pitchFamily="34" charset="-120"/>
                <a:ea typeface="微軟正黑體" panose="020B0604030504040204" pitchFamily="34" charset="-120"/>
              </a:rPr>
              <a:t>客源</a:t>
            </a:r>
          </a:p>
        </p:txBody>
      </p:sp>
      <p:sp>
        <p:nvSpPr>
          <p:cNvPr id="3" name="投影片編號版面配置區 2"/>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42</a:t>
            </a:fld>
            <a:endParaRPr lang="en-US" altLang="zh-TW" dirty="0">
              <a:solidFill>
                <a:srgbClr val="000000"/>
              </a:solidFill>
            </a:endParaRPr>
          </a:p>
        </p:txBody>
      </p:sp>
    </p:spTree>
    <p:extLst>
      <p:ext uri="{BB962C8B-B14F-4D97-AF65-F5344CB8AC3E}">
        <p14:creationId xmlns:p14="http://schemas.microsoft.com/office/powerpoint/2010/main" val="1525528781"/>
      </p:ext>
    </p:extLst>
  </p:cSld>
  <p:clrMapOvr>
    <a:masterClrMapping/>
  </p:clrMapOvr>
  <p:transition>
    <p:strip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DCE41B-70DC-4633-BEB9-C96C709F0BBD}"/>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8263342D-BE14-49AF-A868-76F8C151765C}"/>
              </a:ext>
            </a:extLst>
          </p:cNvPr>
          <p:cNvPicPr>
            <a:picLocks noGrp="1" noChangeAspect="1"/>
          </p:cNvPicPr>
          <p:nvPr>
            <p:ph idx="1"/>
          </p:nvPr>
        </p:nvPicPr>
        <p:blipFill>
          <a:blip r:embed="rId2"/>
          <a:stretch>
            <a:fillRect/>
          </a:stretch>
        </p:blipFill>
        <p:spPr>
          <a:xfrm>
            <a:off x="533400" y="908720"/>
            <a:ext cx="8048966" cy="4536504"/>
          </a:xfrm>
        </p:spPr>
      </p:pic>
      <p:sp>
        <p:nvSpPr>
          <p:cNvPr id="4" name="投影片編號版面配置區 3">
            <a:extLst>
              <a:ext uri="{FF2B5EF4-FFF2-40B4-BE49-F238E27FC236}">
                <a16:creationId xmlns:a16="http://schemas.microsoft.com/office/drawing/2014/main" id="{99625AA4-2B5D-4213-BDE6-863707CA66FE}"/>
              </a:ext>
            </a:extLst>
          </p:cNvPr>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43</a:t>
            </a:fld>
            <a:endParaRPr lang="en-US" altLang="zh-TW" dirty="0">
              <a:solidFill>
                <a:srgbClr val="000000"/>
              </a:solidFill>
            </a:endParaRPr>
          </a:p>
        </p:txBody>
      </p:sp>
    </p:spTree>
    <p:extLst>
      <p:ext uri="{BB962C8B-B14F-4D97-AF65-F5344CB8AC3E}">
        <p14:creationId xmlns:p14="http://schemas.microsoft.com/office/powerpoint/2010/main" val="2629739008"/>
      </p:ext>
    </p:extLst>
  </p:cSld>
  <p:clrMapOvr>
    <a:masterClrMapping/>
  </p:clrMapOvr>
  <p:transition>
    <p:strips/>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7EE824-E3D7-4886-AD7E-DD03874E739C}"/>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01045A8B-600D-44B9-A94F-7B557ECA2331}"/>
              </a:ext>
            </a:extLst>
          </p:cNvPr>
          <p:cNvPicPr>
            <a:picLocks noGrp="1" noChangeAspect="1"/>
          </p:cNvPicPr>
          <p:nvPr>
            <p:ph idx="1"/>
          </p:nvPr>
        </p:nvPicPr>
        <p:blipFill>
          <a:blip r:embed="rId2"/>
          <a:stretch>
            <a:fillRect/>
          </a:stretch>
        </p:blipFill>
        <p:spPr>
          <a:xfrm>
            <a:off x="286250" y="692696"/>
            <a:ext cx="8415924" cy="5703887"/>
          </a:xfrm>
        </p:spPr>
      </p:pic>
      <p:sp>
        <p:nvSpPr>
          <p:cNvPr id="4" name="投影片編號版面配置區 3">
            <a:extLst>
              <a:ext uri="{FF2B5EF4-FFF2-40B4-BE49-F238E27FC236}">
                <a16:creationId xmlns:a16="http://schemas.microsoft.com/office/drawing/2014/main" id="{433161D9-D8E1-41F3-9104-53DA76F7E374}"/>
              </a:ext>
            </a:extLst>
          </p:cNvPr>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44</a:t>
            </a:fld>
            <a:endParaRPr lang="en-US" altLang="zh-TW">
              <a:solidFill>
                <a:srgbClr val="000000"/>
              </a:solidFill>
            </a:endParaRPr>
          </a:p>
        </p:txBody>
      </p:sp>
    </p:spTree>
    <p:extLst>
      <p:ext uri="{BB962C8B-B14F-4D97-AF65-F5344CB8AC3E}">
        <p14:creationId xmlns:p14="http://schemas.microsoft.com/office/powerpoint/2010/main" val="3611125118"/>
      </p:ext>
    </p:extLst>
  </p:cSld>
  <p:clrMapOvr>
    <a:masterClrMapping/>
  </p:clrMapOvr>
  <p:transition>
    <p:strips/>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矩形 73">
            <a:extLst>
              <a:ext uri="{FF2B5EF4-FFF2-40B4-BE49-F238E27FC236}">
                <a16:creationId xmlns:a16="http://schemas.microsoft.com/office/drawing/2014/main" id="{7C3B481E-0632-4478-A36A-126983A1552E}"/>
              </a:ext>
            </a:extLst>
          </p:cNvPr>
          <p:cNvSpPr/>
          <p:nvPr>
            <p:custDataLst>
              <p:tags r:id="rId1"/>
            </p:custDataLst>
          </p:nvPr>
        </p:nvSpPr>
        <p:spPr>
          <a:xfrm>
            <a:off x="0" y="4248150"/>
            <a:ext cx="9144000" cy="2609850"/>
          </a:xfrm>
          <a:prstGeom prst="rect">
            <a:avLst/>
          </a:prstGeom>
          <a:solidFill>
            <a:srgbClr val="F9B3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4"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C9402702-C89C-4373-9684-BC28FF86A678}"/>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9" name="矩形 8"/>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39942" name="Rectangle 2"/>
          <p:cNvSpPr txBox="1">
            <a:spLocks noChangeArrowheads="1"/>
          </p:cNvSpPr>
          <p:nvPr/>
        </p:nvSpPr>
        <p:spPr bwMode="auto">
          <a:xfrm>
            <a:off x="854868" y="1041401"/>
            <a:ext cx="285303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pPr>
            <a:r>
              <a:rPr kumimoji="1" lang="zh-TW" altLang="en-US" sz="4000" b="1" dirty="0">
                <a:solidFill>
                  <a:srgbClr val="7030A0"/>
                </a:solidFill>
                <a:latin typeface="微軟正黑體" panose="020B0604030504040204" pitchFamily="34" charset="-120"/>
                <a:ea typeface="微軟正黑體" panose="020B0604030504040204" pitchFamily="34" charset="-120"/>
              </a:rPr>
              <a:t>未來展望</a:t>
            </a:r>
          </a:p>
        </p:txBody>
      </p:sp>
      <p:graphicFrame>
        <p:nvGraphicFramePr>
          <p:cNvPr id="7" name="Group 76"/>
          <p:cNvGraphicFramePr>
            <a:graphicFrameLocks/>
          </p:cNvGraphicFramePr>
          <p:nvPr/>
        </p:nvGraphicFramePr>
        <p:xfrm>
          <a:off x="539552" y="1752446"/>
          <a:ext cx="8064895" cy="4694074"/>
        </p:xfrm>
        <a:graphic>
          <a:graphicData uri="http://schemas.openxmlformats.org/drawingml/2006/table">
            <a:tbl>
              <a:tblPr/>
              <a:tblGrid>
                <a:gridCol w="1391295">
                  <a:extLst>
                    <a:ext uri="{9D8B030D-6E8A-4147-A177-3AD203B41FA5}">
                      <a16:colId xmlns:a16="http://schemas.microsoft.com/office/drawing/2014/main" val="20000"/>
                    </a:ext>
                  </a:extLst>
                </a:gridCol>
                <a:gridCol w="1417017">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1656183">
                  <a:extLst>
                    <a:ext uri="{9D8B030D-6E8A-4147-A177-3AD203B41FA5}">
                      <a16:colId xmlns:a16="http://schemas.microsoft.com/office/drawing/2014/main" val="20003"/>
                    </a:ext>
                  </a:extLst>
                </a:gridCol>
              </a:tblGrid>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階段目標</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期間</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相關議題</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說明</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短期目標</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3</a:t>
                      </a: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個月內</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在營業額與利潤方面</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在會員經營</a:t>
                      </a:r>
                      <a:r>
                        <a:rPr kumimoji="1" lang="en-US" altLang="zh-TW"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來客數方面</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在經營成本控管方面</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在人員調度管理方面</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在通路經營開拓方面</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中期目標</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12</a:t>
                      </a: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個月內</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在營業額與利潤方面</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在會員經營</a:t>
                      </a:r>
                      <a:r>
                        <a:rPr kumimoji="1" lang="en-US" altLang="zh-TW"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來客數方面</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在經營成本控管方面</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在人員調度管理方面</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9629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在通路經營開拓方面</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2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3" name="投影片編號版面配置區 2"/>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45</a:t>
            </a:fld>
            <a:endParaRPr lang="en-US" altLang="zh-TW" dirty="0">
              <a:solidFill>
                <a:srgbClr val="000000"/>
              </a:solidFill>
            </a:endParaRPr>
          </a:p>
        </p:txBody>
      </p:sp>
    </p:spTree>
    <p:extLst>
      <p:ext uri="{BB962C8B-B14F-4D97-AF65-F5344CB8AC3E}">
        <p14:creationId xmlns:p14="http://schemas.microsoft.com/office/powerpoint/2010/main" val="1218766175"/>
      </p:ext>
    </p:extLst>
  </p:cSld>
  <p:clrMapOvr>
    <a:masterClrMapping/>
  </p:clrMapOvr>
  <p:transition>
    <p:strips/>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8A1B58-9B19-4C55-AAF4-F4B5612D5D8B}"/>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AF23BE00-1A54-4564-90C5-4CCABB003283}"/>
              </a:ext>
            </a:extLst>
          </p:cNvPr>
          <p:cNvPicPr>
            <a:picLocks noGrp="1" noChangeAspect="1"/>
          </p:cNvPicPr>
          <p:nvPr>
            <p:ph idx="1"/>
          </p:nvPr>
        </p:nvPicPr>
        <p:blipFill>
          <a:blip r:embed="rId2"/>
          <a:stretch>
            <a:fillRect/>
          </a:stretch>
        </p:blipFill>
        <p:spPr>
          <a:xfrm>
            <a:off x="866105" y="1196752"/>
            <a:ext cx="7567613" cy="645908"/>
          </a:xfrm>
        </p:spPr>
      </p:pic>
      <p:sp>
        <p:nvSpPr>
          <p:cNvPr id="4" name="投影片編號版面配置區 3">
            <a:extLst>
              <a:ext uri="{FF2B5EF4-FFF2-40B4-BE49-F238E27FC236}">
                <a16:creationId xmlns:a16="http://schemas.microsoft.com/office/drawing/2014/main" id="{D5F57E3C-BB93-4660-9666-241AACCBB10D}"/>
              </a:ext>
            </a:extLst>
          </p:cNvPr>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46</a:t>
            </a:fld>
            <a:endParaRPr lang="en-US" altLang="zh-TW">
              <a:solidFill>
                <a:srgbClr val="000000"/>
              </a:solidFill>
            </a:endParaRPr>
          </a:p>
        </p:txBody>
      </p:sp>
      <p:sp>
        <p:nvSpPr>
          <p:cNvPr id="8" name="文字方塊 7">
            <a:extLst>
              <a:ext uri="{FF2B5EF4-FFF2-40B4-BE49-F238E27FC236}">
                <a16:creationId xmlns:a16="http://schemas.microsoft.com/office/drawing/2014/main" id="{90908D14-461B-4FA8-A6EA-A7EEEB21AC91}"/>
              </a:ext>
            </a:extLst>
          </p:cNvPr>
          <p:cNvSpPr txBox="1"/>
          <p:nvPr/>
        </p:nvSpPr>
        <p:spPr>
          <a:xfrm>
            <a:off x="866105" y="2052304"/>
            <a:ext cx="7588920" cy="2677656"/>
          </a:xfrm>
          <a:prstGeom prst="rect">
            <a:avLst/>
          </a:prstGeom>
          <a:noFill/>
        </p:spPr>
        <p:txBody>
          <a:bodyPr wrap="square">
            <a:spAutoFit/>
          </a:bodyPr>
          <a:lstStyle/>
          <a:p>
            <a:r>
              <a:rPr lang="zh-TW" altLang="en-US" sz="2800" dirty="0">
                <a:latin typeface="微軟正黑體" panose="020B0604030504040204" pitchFamily="34" charset="-120"/>
                <a:ea typeface="微軟正黑體" panose="020B0604030504040204" pitchFamily="34" charset="-120"/>
              </a:rPr>
              <a:t>第</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年以估計淨利</a:t>
            </a:r>
            <a:r>
              <a:rPr lang="en-US" altLang="zh-TW" sz="2800" dirty="0">
                <a:latin typeface="微軟正黑體" panose="020B0604030504040204" pitchFamily="34" charset="-120"/>
                <a:ea typeface="微軟正黑體" panose="020B0604030504040204" pitchFamily="34" charset="-120"/>
              </a:rPr>
              <a:t>570,000</a:t>
            </a:r>
            <a:r>
              <a:rPr lang="zh-TW" altLang="en-US" sz="2800" dirty="0">
                <a:latin typeface="微軟正黑體" panose="020B0604030504040204" pitchFamily="34" charset="-120"/>
                <a:ea typeface="微軟正黑體" panose="020B0604030504040204" pitchFamily="34" charset="-120"/>
              </a:rPr>
              <a:t>元</a:t>
            </a:r>
            <a:r>
              <a:rPr lang="en-US" altLang="zh-TW" sz="2800" dirty="0">
                <a:latin typeface="微軟正黑體" panose="020B0604030504040204" pitchFamily="34" charset="-120"/>
                <a:ea typeface="微軟正黑體" panose="020B0604030504040204" pitchFamily="34" charset="-120"/>
              </a:rPr>
              <a:t>-85,714</a:t>
            </a:r>
            <a:r>
              <a:rPr lang="zh-TW" altLang="en-US" sz="2800" dirty="0">
                <a:latin typeface="微軟正黑體" panose="020B0604030504040204" pitchFamily="34" charset="-120"/>
                <a:ea typeface="微軟正黑體" panose="020B0604030504040204" pitchFamily="34" charset="-120"/>
              </a:rPr>
              <a:t>元</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註：攤還本金</a:t>
            </a:r>
            <a:r>
              <a:rPr lang="en-US" altLang="zh-TW" sz="2800" dirty="0">
                <a:latin typeface="微軟正黑體" panose="020B0604030504040204" pitchFamily="34" charset="-120"/>
                <a:ea typeface="微軟正黑體" panose="020B0604030504040204" pitchFamily="34" charset="-120"/>
              </a:rPr>
              <a:t>7,143</a:t>
            </a:r>
            <a:r>
              <a:rPr lang="zh-TW" altLang="en-US" sz="2800" dirty="0">
                <a:latin typeface="微軟正黑體" panose="020B0604030504040204" pitchFamily="34" charset="-120"/>
                <a:ea typeface="微軟正黑體" panose="020B0604030504040204" pitchFamily="34" charset="-120"/>
              </a:rPr>
              <a:t>元</a:t>
            </a:r>
            <a:r>
              <a:rPr lang="en-US" altLang="zh-TW" sz="2800" dirty="0">
                <a:latin typeface="微軟正黑體" panose="020B0604030504040204" pitchFamily="34" charset="-120"/>
                <a:ea typeface="微軟正黑體" panose="020B0604030504040204" pitchFamily="34" charset="-120"/>
              </a:rPr>
              <a:t>×12</a:t>
            </a:r>
            <a:r>
              <a:rPr lang="zh-TW" altLang="en-US"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)=484,296</a:t>
            </a:r>
            <a:r>
              <a:rPr lang="zh-TW" altLang="en-US" sz="2800" dirty="0">
                <a:latin typeface="微軟正黑體" panose="020B0604030504040204" pitchFamily="34" charset="-120"/>
                <a:ea typeface="微軟正黑體" panose="020B0604030504040204" pitchFamily="34" charset="-120"/>
              </a:rPr>
              <a:t>元，第</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年起以估計淨利</a:t>
            </a:r>
            <a:r>
              <a:rPr lang="en-US" altLang="zh-TW" sz="2800" dirty="0">
                <a:latin typeface="微軟正黑體" panose="020B0604030504040204" pitchFamily="34" charset="-120"/>
                <a:ea typeface="微軟正黑體" panose="020B0604030504040204" pitchFamily="34" charset="-120"/>
              </a:rPr>
              <a:t>627,000</a:t>
            </a:r>
            <a:r>
              <a:rPr lang="zh-TW" altLang="en-US" sz="2800" dirty="0">
                <a:latin typeface="微軟正黑體" panose="020B0604030504040204" pitchFamily="34" charset="-120"/>
                <a:ea typeface="微軟正黑體" panose="020B0604030504040204" pitchFamily="34" charset="-120"/>
              </a:rPr>
              <a:t>元</a:t>
            </a:r>
            <a:r>
              <a:rPr lang="en-US" altLang="zh-TW" sz="2800" dirty="0">
                <a:latin typeface="微軟正黑體" panose="020B0604030504040204" pitchFamily="34" charset="-120"/>
                <a:ea typeface="微軟正黑體" panose="020B0604030504040204" pitchFamily="34" charset="-120"/>
              </a:rPr>
              <a:t>-95,549</a:t>
            </a:r>
            <a:r>
              <a:rPr lang="zh-TW" altLang="en-US" sz="2800" dirty="0">
                <a:latin typeface="微軟正黑體" panose="020B0604030504040204" pitchFamily="34" charset="-120"/>
                <a:ea typeface="微軟正黑體" panose="020B0604030504040204" pitchFamily="34" charset="-120"/>
              </a:rPr>
              <a:t>元</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註：以利率</a:t>
            </a:r>
            <a:r>
              <a:rPr lang="en-US" altLang="zh-TW" sz="2800" dirty="0">
                <a:latin typeface="微軟正黑體" panose="020B0604030504040204" pitchFamily="34" charset="-120"/>
                <a:ea typeface="微軟正黑體" panose="020B0604030504040204" pitchFamily="34" charset="-120"/>
              </a:rPr>
              <a:t>2.295%</a:t>
            </a:r>
            <a:r>
              <a:rPr lang="zh-TW" altLang="en-US" sz="2800" dirty="0">
                <a:latin typeface="微軟正黑體" panose="020B0604030504040204" pitchFamily="34" charset="-120"/>
                <a:ea typeface="微軟正黑體" panose="020B0604030504040204" pitchFamily="34" charset="-120"/>
              </a:rPr>
              <a:t>計，攤還本金利息</a:t>
            </a:r>
            <a:r>
              <a:rPr lang="en-US" altLang="zh-TW" sz="2800" dirty="0">
                <a:latin typeface="微軟正黑體" panose="020B0604030504040204" pitchFamily="34" charset="-120"/>
                <a:ea typeface="微軟正黑體" panose="020B0604030504040204" pitchFamily="34" charset="-120"/>
              </a:rPr>
              <a:t>7,962</a:t>
            </a:r>
            <a:r>
              <a:rPr lang="zh-TW" altLang="en-US" sz="2800" dirty="0">
                <a:latin typeface="微軟正黑體" panose="020B0604030504040204" pitchFamily="34" charset="-120"/>
                <a:ea typeface="微軟正黑體" panose="020B0604030504040204" pitchFamily="34" charset="-120"/>
              </a:rPr>
              <a:t>元</a:t>
            </a:r>
            <a:r>
              <a:rPr lang="en-US" altLang="zh-TW" sz="2800" dirty="0">
                <a:latin typeface="微軟正黑體" panose="020B0604030504040204" pitchFamily="34" charset="-120"/>
                <a:ea typeface="微軟正黑體" panose="020B0604030504040204" pitchFamily="34" charset="-120"/>
              </a:rPr>
              <a:t>×12</a:t>
            </a:r>
            <a:r>
              <a:rPr lang="zh-TW" altLang="en-US"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)=531,451</a:t>
            </a:r>
            <a:r>
              <a:rPr lang="zh-TW" altLang="en-US" sz="2800" dirty="0">
                <a:latin typeface="微軟正黑體" panose="020B0604030504040204" pitchFamily="34" charset="-120"/>
                <a:ea typeface="微軟正黑體" panose="020B0604030504040204" pitchFamily="34" charset="-120"/>
              </a:rPr>
              <a:t>元，均可支應本金及利息所需，故本貸款計確實可行。</a:t>
            </a:r>
          </a:p>
        </p:txBody>
      </p:sp>
    </p:spTree>
    <p:extLst>
      <p:ext uri="{BB962C8B-B14F-4D97-AF65-F5344CB8AC3E}">
        <p14:creationId xmlns:p14="http://schemas.microsoft.com/office/powerpoint/2010/main" val="3955021274"/>
      </p:ext>
    </p:extLst>
  </p:cSld>
  <p:clrMapOvr>
    <a:masterClrMapping/>
  </p:clrMapOvr>
  <p:transition>
    <p:strips/>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9">
            <a:extLst>
              <a:ext uri="{FF2B5EF4-FFF2-40B4-BE49-F238E27FC236}">
                <a16:creationId xmlns:a16="http://schemas.microsoft.com/office/drawing/2014/main" id="{007B8CB1-CDB3-42D7-9ED9-B29B57AD2E12}"/>
              </a:ext>
            </a:extLst>
          </p:cNvPr>
          <p:cNvSpPr/>
          <p:nvPr/>
        </p:nvSpPr>
        <p:spPr>
          <a:xfrm>
            <a:off x="0" y="655638"/>
            <a:ext cx="5924550" cy="6202362"/>
          </a:xfrm>
          <a:custGeom>
            <a:avLst/>
            <a:gdLst>
              <a:gd name="connsiteX0" fmla="*/ 0 w 7488464"/>
              <a:gd name="connsiteY0" fmla="*/ 0 h 6858000"/>
              <a:gd name="connsiteX1" fmla="*/ 1392464 w 7488464"/>
              <a:gd name="connsiteY1" fmla="*/ 0 h 6858000"/>
              <a:gd name="connsiteX2" fmla="*/ 7488464 w 7488464"/>
              <a:gd name="connsiteY2" fmla="*/ 6858000 h 6858000"/>
              <a:gd name="connsiteX3" fmla="*/ 1392464 w 7488464"/>
              <a:gd name="connsiteY3" fmla="*/ 6858000 h 6858000"/>
              <a:gd name="connsiteX4" fmla="*/ 0 w 748846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64" h="6858000">
                <a:moveTo>
                  <a:pt x="0" y="0"/>
                </a:moveTo>
                <a:lnTo>
                  <a:pt x="1392464" y="0"/>
                </a:lnTo>
                <a:lnTo>
                  <a:pt x="7488464" y="6858000"/>
                </a:lnTo>
                <a:lnTo>
                  <a:pt x="1392464" y="6858000"/>
                </a:lnTo>
                <a:lnTo>
                  <a:pt x="0" y="6858000"/>
                </a:lnTo>
                <a:close/>
              </a:path>
            </a:pathLst>
          </a:custGeom>
          <a:solidFill>
            <a:srgbClr val="F9B359"/>
          </a:solidFill>
          <a:ln>
            <a:noFill/>
          </a:ln>
          <a:effectLst>
            <a:outerShdw blurRad="254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dirty="0"/>
              <a:t>0</a:t>
            </a:r>
            <a:endParaRPr lang="zh-CN" altLang="en-US" dirty="0"/>
          </a:p>
        </p:txBody>
      </p:sp>
      <p:cxnSp>
        <p:nvCxnSpPr>
          <p:cNvPr id="34"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C9402702-C89C-4373-9684-BC28FF86A678}"/>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9" name="矩形 8"/>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40966" name="Rectangle 3"/>
          <p:cNvSpPr txBox="1">
            <a:spLocks noChangeArrowheads="1"/>
          </p:cNvSpPr>
          <p:nvPr/>
        </p:nvSpPr>
        <p:spPr bwMode="auto">
          <a:xfrm>
            <a:off x="869156" y="1068389"/>
            <a:ext cx="283874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pPr>
            <a:r>
              <a:rPr kumimoji="1" lang="zh-TW" altLang="en-US" sz="4000" b="1" dirty="0">
                <a:solidFill>
                  <a:srgbClr val="7030A0"/>
                </a:solidFill>
                <a:latin typeface="微軟正黑體" panose="020B0604030504040204" pitchFamily="34" charset="-120"/>
                <a:ea typeface="微軟正黑體" panose="020B0604030504040204" pitchFamily="34" charset="-120"/>
              </a:rPr>
              <a:t>償債計畫</a:t>
            </a:r>
          </a:p>
        </p:txBody>
      </p:sp>
      <p:sp>
        <p:nvSpPr>
          <p:cNvPr id="8" name="矩形 7">
            <a:extLst>
              <a:ext uri="{FF2B5EF4-FFF2-40B4-BE49-F238E27FC236}">
                <a16:creationId xmlns:a16="http://schemas.microsoft.com/office/drawing/2014/main" id="{ECD4A7AD-7489-430B-9EB5-A10E1E9EF296}"/>
              </a:ext>
            </a:extLst>
          </p:cNvPr>
          <p:cNvSpPr/>
          <p:nvPr/>
        </p:nvSpPr>
        <p:spPr>
          <a:xfrm>
            <a:off x="869156" y="2425701"/>
            <a:ext cx="7206854" cy="3643313"/>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9">
            <a:extLst>
              <a:ext uri="{FF2B5EF4-FFF2-40B4-BE49-F238E27FC236}">
                <a16:creationId xmlns:a16="http://schemas.microsoft.com/office/drawing/2014/main" id="{9E0001B5-755E-4CB0-B519-33ECD03C4103}"/>
              </a:ext>
            </a:extLst>
          </p:cNvPr>
          <p:cNvSpPr/>
          <p:nvPr/>
        </p:nvSpPr>
        <p:spPr>
          <a:xfrm>
            <a:off x="1020366" y="1895475"/>
            <a:ext cx="7368058" cy="3894136"/>
          </a:xfrm>
          <a:prstGeom prst="rect">
            <a:avLst/>
          </a:prstGeom>
          <a:solidFill>
            <a:srgbClr val="F9FAFB"/>
          </a:solidFill>
          <a:ln w="25400">
            <a:noFill/>
          </a:ln>
          <a:effectLst>
            <a:outerShdw blurRad="127000" dist="25400" dir="5400000" algn="t" rotWithShape="0">
              <a:srgbClr val="969F9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kumimoji="1" lang="zh-TW" altLang="en-US" sz="2400" b="1" dirty="0">
                <a:solidFill>
                  <a:schemeClr val="tx1"/>
                </a:solidFill>
                <a:latin typeface="微軟正黑體" panose="020B0604030504040204" pitchFamily="34" charset="-120"/>
                <a:ea typeface="微軟正黑體" panose="020B0604030504040204" pitchFamily="34" charset="-120"/>
              </a:rPr>
              <a:t>以第一年損益表大約估算利潤為********元</a:t>
            </a:r>
          </a:p>
          <a:p>
            <a:pPr eaLnBrk="1" hangingPunct="1">
              <a:spcBef>
                <a:spcPct val="50000"/>
              </a:spcBef>
              <a:defRPr/>
            </a:pPr>
            <a:r>
              <a:rPr kumimoji="1" lang="zh-TW" altLang="en-US" sz="2400" b="1" dirty="0">
                <a:solidFill>
                  <a:schemeClr val="tx1"/>
                </a:solidFill>
                <a:latin typeface="微軟正黑體" panose="020B0604030504040204" pitchFamily="34" charset="-120"/>
                <a:ea typeface="微軟正黑體" panose="020B0604030504040204" pitchFamily="34" charset="-120"/>
              </a:rPr>
              <a:t>第二年起保守估計</a:t>
            </a:r>
            <a:r>
              <a:rPr kumimoji="1" lang="en-US" altLang="zh-TW" sz="2400" b="1" dirty="0">
                <a:solidFill>
                  <a:schemeClr val="tx1"/>
                </a:solidFill>
                <a:latin typeface="微軟正黑體" panose="020B0604030504040204" pitchFamily="34" charset="-120"/>
                <a:ea typeface="微軟正黑體" panose="020B0604030504040204" pitchFamily="34" charset="-120"/>
              </a:rPr>
              <a:t>.</a:t>
            </a:r>
            <a:r>
              <a:rPr kumimoji="1" lang="zh-TW" altLang="en-US" sz="2400" b="1" dirty="0">
                <a:solidFill>
                  <a:schemeClr val="tx1"/>
                </a:solidFill>
                <a:latin typeface="微軟正黑體" panose="020B0604030504040204" pitchFamily="34" charset="-120"/>
                <a:ea typeface="微軟正黑體" panose="020B0604030504040204" pitchFamily="34" charset="-120"/>
              </a:rPr>
              <a:t>每年約百分之**成長率</a:t>
            </a:r>
            <a:r>
              <a:rPr kumimoji="1" lang="en-US" altLang="zh-TW" sz="2400" b="1" dirty="0">
                <a:solidFill>
                  <a:schemeClr val="tx1"/>
                </a:solidFill>
                <a:latin typeface="微軟正黑體" panose="020B0604030504040204" pitchFamily="34" charset="-120"/>
                <a:ea typeface="微軟正黑體" panose="020B0604030504040204" pitchFamily="34" charset="-120"/>
              </a:rPr>
              <a:t>.</a:t>
            </a:r>
          </a:p>
          <a:p>
            <a:pPr eaLnBrk="1" hangingPunct="1">
              <a:spcBef>
                <a:spcPct val="50000"/>
              </a:spcBef>
              <a:defRPr/>
            </a:pPr>
            <a:r>
              <a:rPr kumimoji="1" lang="zh-TW" altLang="en-US" sz="2400" b="1" dirty="0">
                <a:solidFill>
                  <a:schemeClr val="tx1"/>
                </a:solidFill>
                <a:latin typeface="微軟正黑體" panose="020B0604030504040204" pitchFamily="34" charset="-120"/>
                <a:ea typeface="微軟正黑體" panose="020B0604030504040204" pitchFamily="34" charset="-120"/>
              </a:rPr>
              <a:t>在本人並無其他債務下</a:t>
            </a:r>
          </a:p>
          <a:p>
            <a:pPr eaLnBrk="1" hangingPunct="1">
              <a:spcBef>
                <a:spcPct val="50000"/>
              </a:spcBef>
              <a:defRPr/>
            </a:pPr>
            <a:r>
              <a:rPr kumimoji="1" lang="en-US" altLang="zh-TW" sz="2400" b="1" dirty="0">
                <a:solidFill>
                  <a:schemeClr val="tx1"/>
                </a:solidFill>
                <a:latin typeface="微軟正黑體" panose="020B0604030504040204" pitchFamily="34" charset="-120"/>
                <a:ea typeface="微軟正黑體" panose="020B0604030504040204" pitchFamily="34" charset="-120"/>
              </a:rPr>
              <a:t>(</a:t>
            </a:r>
            <a:r>
              <a:rPr kumimoji="1" lang="zh-TW" altLang="en-US" sz="2400" b="1" dirty="0">
                <a:solidFill>
                  <a:srgbClr val="FF0000"/>
                </a:solidFill>
                <a:latin typeface="微軟正黑體" panose="020B0604030504040204" pitchFamily="34" charset="-120"/>
                <a:ea typeface="微軟正黑體" panose="020B0604030504040204" pitchFamily="34" charset="-120"/>
              </a:rPr>
              <a:t>或</a:t>
            </a:r>
            <a:r>
              <a:rPr kumimoji="1" lang="zh-TW" altLang="en-US" sz="2400" b="1" dirty="0">
                <a:solidFill>
                  <a:schemeClr val="tx1"/>
                </a:solidFill>
                <a:latin typeface="微軟正黑體" panose="020B0604030504040204" pitchFamily="34" charset="-120"/>
                <a:ea typeface="微軟正黑體" panose="020B0604030504040204" pitchFamily="34" charset="-120"/>
              </a:rPr>
              <a:t>本人在金融機構所有負擔之債務*****元，月付*****元，以本人月薪******元支付，應不成問題</a:t>
            </a:r>
            <a:r>
              <a:rPr kumimoji="1" lang="en-US" altLang="zh-TW" sz="2400" b="1" dirty="0">
                <a:solidFill>
                  <a:schemeClr val="tx1"/>
                </a:solidFill>
                <a:latin typeface="微軟正黑體" panose="020B0604030504040204" pitchFamily="34" charset="-120"/>
                <a:ea typeface="微軟正黑體" panose="020B0604030504040204" pitchFamily="34" charset="-120"/>
              </a:rPr>
              <a:t>)</a:t>
            </a:r>
          </a:p>
          <a:p>
            <a:pPr eaLnBrk="1" hangingPunct="1">
              <a:spcBef>
                <a:spcPct val="50000"/>
              </a:spcBef>
              <a:defRPr/>
            </a:pPr>
            <a:r>
              <a:rPr kumimoji="1" lang="zh-TW" altLang="en-US" sz="2400" b="1" dirty="0">
                <a:solidFill>
                  <a:schemeClr val="tx1"/>
                </a:solidFill>
                <a:latin typeface="微軟正黑體" panose="020B0604030504040204" pitchFamily="34" charset="-120"/>
                <a:ea typeface="微軟正黑體" panose="020B0604030504040204" pitchFamily="34" charset="-120"/>
              </a:rPr>
              <a:t>故第一年本金支付約******元，第二年本金支付約***元，應不成問題。</a:t>
            </a:r>
          </a:p>
        </p:txBody>
      </p:sp>
      <p:sp>
        <p:nvSpPr>
          <p:cNvPr id="3" name="投影片編號版面配置區 2"/>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47</a:t>
            </a:fld>
            <a:endParaRPr lang="en-US" altLang="zh-TW" dirty="0">
              <a:solidFill>
                <a:srgbClr val="000000"/>
              </a:solidFill>
            </a:endParaRPr>
          </a:p>
        </p:txBody>
      </p:sp>
    </p:spTree>
    <p:extLst>
      <p:ext uri="{BB962C8B-B14F-4D97-AF65-F5344CB8AC3E}">
        <p14:creationId xmlns:p14="http://schemas.microsoft.com/office/powerpoint/2010/main" val="4221179019"/>
      </p:ext>
    </p:extLst>
  </p:cSld>
  <p:clrMapOvr>
    <a:masterClrMapping/>
  </p:clrMapOvr>
  <p:transition>
    <p:strips/>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7B0CF8F7-1FAF-46FA-AF77-4DCC93E3A0CA}"/>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53C5F00B-5705-44BD-86DF-845AFD5B3271}"/>
              </a:ext>
            </a:extLst>
          </p:cNvPr>
          <p:cNvPicPr>
            <a:picLocks noGrp="1" noChangeAspect="1"/>
          </p:cNvPicPr>
          <p:nvPr>
            <p:ph idx="1"/>
          </p:nvPr>
        </p:nvPicPr>
        <p:blipFill>
          <a:blip r:embed="rId2"/>
          <a:stretch>
            <a:fillRect/>
          </a:stretch>
        </p:blipFill>
        <p:spPr>
          <a:xfrm>
            <a:off x="500987" y="1268760"/>
            <a:ext cx="8342040" cy="3096344"/>
          </a:xfrm>
        </p:spPr>
      </p:pic>
      <p:sp>
        <p:nvSpPr>
          <p:cNvPr id="2" name="投影片編號版面配置區 1">
            <a:extLst>
              <a:ext uri="{FF2B5EF4-FFF2-40B4-BE49-F238E27FC236}">
                <a16:creationId xmlns:a16="http://schemas.microsoft.com/office/drawing/2014/main" id="{845698DE-9152-4400-AA3F-DDCB570AA739}"/>
              </a:ext>
            </a:extLst>
          </p:cNvPr>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48</a:t>
            </a:fld>
            <a:endParaRPr lang="en-US" altLang="zh-TW" dirty="0">
              <a:solidFill>
                <a:srgbClr val="000000"/>
              </a:solidFill>
            </a:endParaRPr>
          </a:p>
        </p:txBody>
      </p:sp>
    </p:spTree>
    <p:extLst>
      <p:ext uri="{BB962C8B-B14F-4D97-AF65-F5344CB8AC3E}">
        <p14:creationId xmlns:p14="http://schemas.microsoft.com/office/powerpoint/2010/main" val="724142244"/>
      </p:ext>
    </p:extLst>
  </p:cSld>
  <p:clrMapOvr>
    <a:masterClrMapping/>
  </p:clrMapOvr>
  <p:transition>
    <p:strips/>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矩形 73">
            <a:extLst>
              <a:ext uri="{FF2B5EF4-FFF2-40B4-BE49-F238E27FC236}">
                <a16:creationId xmlns:a16="http://schemas.microsoft.com/office/drawing/2014/main" id="{7C3B481E-0632-4478-A36A-126983A1552E}"/>
              </a:ext>
            </a:extLst>
          </p:cNvPr>
          <p:cNvSpPr/>
          <p:nvPr>
            <p:custDataLst>
              <p:tags r:id="rId1"/>
            </p:custDataLst>
          </p:nvPr>
        </p:nvSpPr>
        <p:spPr>
          <a:xfrm>
            <a:off x="0" y="4248150"/>
            <a:ext cx="9144000" cy="2609850"/>
          </a:xfrm>
          <a:prstGeom prst="rect">
            <a:avLst/>
          </a:prstGeom>
          <a:solidFill>
            <a:srgbClr val="F9B3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4"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C9402702-C89C-4373-9684-BC28FF86A678}"/>
              </a:ext>
            </a:extLst>
          </p:cNvPr>
          <p:cNvSpPr txBox="1"/>
          <p:nvPr/>
        </p:nvSpPr>
        <p:spPr>
          <a:xfrm>
            <a:off x="2728912" y="371475"/>
            <a:ext cx="3624263" cy="584200"/>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chemeClr val="tx2">
                    <a:lumMod val="65000"/>
                    <a:lumOff val="35000"/>
                  </a:schemeClr>
                </a:solidFill>
                <a:latin typeface="微軟正黑體" panose="020B0604030504040204" pitchFamily="34" charset="-120"/>
                <a:ea typeface="微軟正黑體" panose="020B0604030504040204" pitchFamily="34" charset="-120"/>
              </a:rPr>
              <a:t>創業計劃書架構</a:t>
            </a:r>
            <a:endParaRPr lang="en-US" altLang="zh-TW" sz="3200" b="1" dirty="0">
              <a:solidFill>
                <a:schemeClr val="tx2">
                  <a:lumMod val="65000"/>
                  <a:lumOff val="35000"/>
                </a:schemeClr>
              </a:solidFill>
              <a:latin typeface="微軟正黑體" panose="020B0604030504040204" pitchFamily="34" charset="-120"/>
              <a:ea typeface="微軟正黑體" panose="020B0604030504040204" pitchFamily="34" charset="-120"/>
            </a:endParaRPr>
          </a:p>
        </p:txBody>
      </p:sp>
      <p:sp>
        <p:nvSpPr>
          <p:cNvPr id="9" name="矩形 8"/>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41990" name="Rectangle 2"/>
          <p:cNvSpPr txBox="1">
            <a:spLocks noChangeArrowheads="1"/>
          </p:cNvSpPr>
          <p:nvPr/>
        </p:nvSpPr>
        <p:spPr bwMode="auto">
          <a:xfrm>
            <a:off x="864394" y="985839"/>
            <a:ext cx="5219774"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pPr>
            <a:r>
              <a:rPr kumimoji="1" lang="zh-TW" altLang="en-US" sz="4000" b="1" dirty="0">
                <a:solidFill>
                  <a:srgbClr val="7030A0"/>
                </a:solidFill>
                <a:latin typeface="微軟正黑體" panose="020B0604030504040204" pitchFamily="34" charset="-120"/>
                <a:ea typeface="微軟正黑體" panose="020B0604030504040204" pitchFamily="34" charset="-120"/>
              </a:rPr>
              <a:t>自評 </a:t>
            </a:r>
            <a:r>
              <a:rPr kumimoji="1" lang="en-US" altLang="zh-TW" sz="4000" b="1" dirty="0">
                <a:solidFill>
                  <a:srgbClr val="7030A0"/>
                </a:solidFill>
                <a:latin typeface="微軟正黑體" panose="020B0604030504040204" pitchFamily="34" charset="-120"/>
                <a:ea typeface="微軟正黑體" panose="020B0604030504040204" pitchFamily="34" charset="-120"/>
              </a:rPr>
              <a:t>– </a:t>
            </a:r>
            <a:r>
              <a:rPr kumimoji="1" lang="zh-TW" altLang="en-US" sz="4000" b="1" dirty="0">
                <a:solidFill>
                  <a:srgbClr val="7030A0"/>
                </a:solidFill>
                <a:latin typeface="微軟正黑體" panose="020B0604030504040204" pitchFamily="34" charset="-120"/>
                <a:ea typeface="微軟正黑體" panose="020B0604030504040204" pitchFamily="34" charset="-120"/>
              </a:rPr>
              <a:t>為何要創業</a:t>
            </a:r>
            <a:r>
              <a:rPr kumimoji="1" lang="en-US" altLang="zh-TW" sz="4000" b="1" dirty="0">
                <a:solidFill>
                  <a:srgbClr val="7030A0"/>
                </a:solidFill>
                <a:latin typeface="微軟正黑體" panose="020B0604030504040204" pitchFamily="34" charset="-120"/>
                <a:ea typeface="微軟正黑體" panose="020B0604030504040204" pitchFamily="34" charset="-120"/>
              </a:rPr>
              <a:t>?</a:t>
            </a:r>
          </a:p>
        </p:txBody>
      </p:sp>
      <p:graphicFrame>
        <p:nvGraphicFramePr>
          <p:cNvPr id="11" name="Group 72"/>
          <p:cNvGraphicFramePr>
            <a:graphicFrameLocks/>
          </p:cNvGraphicFramePr>
          <p:nvPr/>
        </p:nvGraphicFramePr>
        <p:xfrm>
          <a:off x="1078706" y="2054225"/>
          <a:ext cx="6315075" cy="3840480"/>
        </p:xfrm>
        <a:graphic>
          <a:graphicData uri="http://schemas.openxmlformats.org/drawingml/2006/table">
            <a:tbl>
              <a:tblPr/>
              <a:tblGrid>
                <a:gridCol w="1718072">
                  <a:extLst>
                    <a:ext uri="{9D8B030D-6E8A-4147-A177-3AD203B41FA5}">
                      <a16:colId xmlns:a16="http://schemas.microsoft.com/office/drawing/2014/main" val="20000"/>
                    </a:ext>
                  </a:extLst>
                </a:gridCol>
                <a:gridCol w="2008287">
                  <a:extLst>
                    <a:ext uri="{9D8B030D-6E8A-4147-A177-3AD203B41FA5}">
                      <a16:colId xmlns:a16="http://schemas.microsoft.com/office/drawing/2014/main" val="20001"/>
                    </a:ext>
                  </a:extLst>
                </a:gridCol>
                <a:gridCol w="2588716">
                  <a:extLst>
                    <a:ext uri="{9D8B030D-6E8A-4147-A177-3AD203B41FA5}">
                      <a16:colId xmlns:a16="http://schemas.microsoft.com/office/drawing/2014/main" val="20002"/>
                    </a:ext>
                  </a:extLst>
                </a:gridCol>
              </a:tblGrid>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主項目</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子項議題</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說明</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a:t>
                      </a: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創業因緣</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學歷</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工作經驗</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個人理想或轉換跑道</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合適原因</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個性</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專業</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資金</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人脈</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74295" marR="742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42029" name="文字方塊 12"/>
          <p:cNvSpPr txBox="1">
            <a:spLocks noChangeArrowheads="1"/>
          </p:cNvSpPr>
          <p:nvPr/>
        </p:nvSpPr>
        <p:spPr bwMode="auto">
          <a:xfrm>
            <a:off x="4443412" y="4248151"/>
            <a:ext cx="2646878" cy="461665"/>
          </a:xfrm>
          <a:prstGeom prst="rect">
            <a:avLst/>
          </a:prstGeom>
          <a:solidFill>
            <a:srgbClr val="F9B359"/>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defRPr/>
            </a:pPr>
            <a:r>
              <a:rPr kumimoji="1" lang="zh-TW" altLang="en-US" sz="2400" b="1" dirty="0">
                <a:solidFill>
                  <a:srgbClr val="0070C0"/>
                </a:solidFill>
                <a:latin typeface="微軟正黑體" panose="020B0604030504040204" pitchFamily="34" charset="-120"/>
                <a:ea typeface="微軟正黑體" panose="020B0604030504040204" pitchFamily="34" charset="-120"/>
              </a:rPr>
              <a:t>參考創業適性量表</a:t>
            </a:r>
          </a:p>
        </p:txBody>
      </p:sp>
      <p:sp>
        <p:nvSpPr>
          <p:cNvPr id="42030" name="Oval 11"/>
          <p:cNvSpPr>
            <a:spLocks noChangeArrowheads="1"/>
          </p:cNvSpPr>
          <p:nvPr/>
        </p:nvSpPr>
        <p:spPr bwMode="auto">
          <a:xfrm>
            <a:off x="2621756" y="3895726"/>
            <a:ext cx="857250" cy="18954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eaLnBrk="1" hangingPunct="1">
              <a:lnSpc>
                <a:spcPct val="100000"/>
              </a:lnSpc>
              <a:spcBef>
                <a:spcPct val="0"/>
              </a:spcBef>
              <a:buFontTx/>
              <a:buNone/>
            </a:pPr>
            <a:endParaRPr kumimoji="1" lang="zh-TW" altLang="en-US" sz="1800">
              <a:latin typeface="Arial" panose="020B0604020202020204" pitchFamily="34" charset="0"/>
              <a:ea typeface="新細明體" panose="02020500000000000000" pitchFamily="18" charset="-120"/>
            </a:endParaRPr>
          </a:p>
        </p:txBody>
      </p:sp>
      <p:cxnSp>
        <p:nvCxnSpPr>
          <p:cNvPr id="14" name="直線單箭頭接點 13"/>
          <p:cNvCxnSpPr/>
          <p:nvPr/>
        </p:nvCxnSpPr>
        <p:spPr>
          <a:xfrm flipV="1">
            <a:off x="3479007" y="4491039"/>
            <a:ext cx="889397" cy="2809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49</a:t>
            </a:fld>
            <a:endParaRPr lang="en-US" altLang="zh-TW" dirty="0">
              <a:solidFill>
                <a:srgbClr val="000000"/>
              </a:solidFill>
            </a:endParaRPr>
          </a:p>
        </p:txBody>
      </p:sp>
    </p:spTree>
    <p:extLst>
      <p:ext uri="{BB962C8B-B14F-4D97-AF65-F5344CB8AC3E}">
        <p14:creationId xmlns:p14="http://schemas.microsoft.com/office/powerpoint/2010/main" val="680419822"/>
      </p:ext>
    </p:extLst>
  </p:cSld>
  <p:clrMapOvr>
    <a:masterClrMapping/>
  </p:clrMapOvr>
  <p:transition>
    <p:strip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3D8706-5680-464A-B215-7E1AE0C64FE9}"/>
              </a:ext>
            </a:extLst>
          </p:cNvPr>
          <p:cNvSpPr>
            <a:spLocks noGrp="1"/>
          </p:cNvSpPr>
          <p:nvPr>
            <p:ph type="title"/>
          </p:nvPr>
        </p:nvSpPr>
        <p:spPr>
          <a:xfrm>
            <a:off x="533400" y="87313"/>
            <a:ext cx="7921625" cy="677392"/>
          </a:xfrm>
        </p:spPr>
        <p:txBody>
          <a:bodyPr>
            <a:normAutofit/>
          </a:bodyPr>
          <a:lstStyle/>
          <a:p>
            <a:r>
              <a:rPr lang="zh-TW" altLang="en-US" sz="3600" dirty="0">
                <a:latin typeface="微軟正黑體" panose="020B0604030504040204" pitchFamily="34" charset="-120"/>
                <a:ea typeface="微軟正黑體" panose="020B0604030504040204" pitchFamily="34" charset="-120"/>
              </a:rPr>
              <a:t>如果你有以下的狀況，創業吧！</a:t>
            </a:r>
          </a:p>
        </p:txBody>
      </p:sp>
      <p:sp>
        <p:nvSpPr>
          <p:cNvPr id="3" name="內容版面配置區 2">
            <a:extLst>
              <a:ext uri="{FF2B5EF4-FFF2-40B4-BE49-F238E27FC236}">
                <a16:creationId xmlns:a16="http://schemas.microsoft.com/office/drawing/2014/main" id="{8C632170-6360-41E6-BA15-6D170B28CE6D}"/>
              </a:ext>
            </a:extLst>
          </p:cNvPr>
          <p:cNvSpPr>
            <a:spLocks noGrp="1"/>
          </p:cNvSpPr>
          <p:nvPr>
            <p:ph idx="1"/>
          </p:nvPr>
        </p:nvSpPr>
        <p:spPr>
          <a:xfrm>
            <a:off x="533400" y="1268413"/>
            <a:ext cx="8071048" cy="5180012"/>
          </a:xfrm>
        </p:spPr>
        <p:txBody>
          <a:bodyPr/>
          <a:lstStyle/>
          <a:p>
            <a:r>
              <a:rPr lang="zh-TW" altLang="en-US" sz="2800" dirty="0">
                <a:latin typeface="微軟正黑體" panose="020B0604030504040204" pitchFamily="34" charset="-120"/>
                <a:ea typeface="微軟正黑體" panose="020B0604030504040204" pitchFamily="34" charset="-120"/>
              </a:rPr>
              <a:t>不想成為棋子任由公司擺布</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把</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資遣</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視為生命中的機會，追求曾經錯過的夢想</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想要完全轉換跑道</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選擇熱情而非選擇薪水</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收入不足以養家活口，需要創造第二份收入</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不想為了有限的機會或績效，而與同事</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大打出手</a:t>
            </a:r>
            <a:r>
              <a:rPr lang="en-US" altLang="zh-TW" sz="2800" dirty="0">
                <a:latin typeface="微軟正黑體" panose="020B0604030504040204" pitchFamily="34" charset="-120"/>
                <a:ea typeface="微軟正黑體" panose="020B0604030504040204" pitchFamily="34" charset="-120"/>
              </a:rPr>
              <a:t>”</a:t>
            </a:r>
          </a:p>
          <a:p>
            <a:r>
              <a:rPr lang="zh-TW" altLang="en-US" sz="2800" dirty="0">
                <a:latin typeface="微軟正黑體" panose="020B0604030504040204" pitchFamily="34" charset="-120"/>
                <a:ea typeface="微軟正黑體" panose="020B0604030504040204" pitchFamily="34" charset="-120"/>
              </a:rPr>
              <a:t>不想為人作嫁淪為一輩子的打工仔</a:t>
            </a:r>
            <a:endParaRPr lang="en-US" altLang="zh-TW" sz="28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03476742"/>
      </p:ext>
    </p:extLst>
  </p:cSld>
  <p:clrMapOvr>
    <a:masterClrMapping/>
  </p:clrMapOvr>
  <p:transition>
    <p:strips/>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FA6D9585-B2E3-4800-9E5F-6DADFE7CB699}"/>
              </a:ext>
            </a:extLst>
          </p:cNvPr>
          <p:cNvSpPr>
            <a:spLocks noGrp="1"/>
          </p:cNvSpPr>
          <p:nvPr>
            <p:ph type="title"/>
          </p:nvPr>
        </p:nvSpPr>
        <p:spPr/>
        <p:txBody>
          <a:bodyPr/>
          <a:lstStyle/>
          <a:p>
            <a:endParaRPr lang="zh-TW" altLang="en-US"/>
          </a:p>
        </p:txBody>
      </p:sp>
      <p:sp>
        <p:nvSpPr>
          <p:cNvPr id="2" name="投影片編號版面配置區 1">
            <a:extLst>
              <a:ext uri="{FF2B5EF4-FFF2-40B4-BE49-F238E27FC236}">
                <a16:creationId xmlns:a16="http://schemas.microsoft.com/office/drawing/2014/main" id="{C7B4903E-78C2-405A-A764-FDBC7885A7F8}"/>
              </a:ext>
            </a:extLst>
          </p:cNvPr>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50</a:t>
            </a:fld>
            <a:endParaRPr lang="en-US" altLang="zh-TW" dirty="0">
              <a:solidFill>
                <a:srgbClr val="000000"/>
              </a:solidFill>
            </a:endParaRPr>
          </a:p>
        </p:txBody>
      </p:sp>
      <p:pic>
        <p:nvPicPr>
          <p:cNvPr id="7" name="內容版面配置區 6">
            <a:extLst>
              <a:ext uri="{FF2B5EF4-FFF2-40B4-BE49-F238E27FC236}">
                <a16:creationId xmlns:a16="http://schemas.microsoft.com/office/drawing/2014/main" id="{47FBE498-9FF1-4C4F-8C6F-CF4D2DF26A37}"/>
              </a:ext>
            </a:extLst>
          </p:cNvPr>
          <p:cNvPicPr>
            <a:picLocks noGrp="1" noChangeAspect="1"/>
          </p:cNvPicPr>
          <p:nvPr>
            <p:ph idx="1"/>
          </p:nvPr>
        </p:nvPicPr>
        <p:blipFill>
          <a:blip r:embed="rId2"/>
          <a:stretch>
            <a:fillRect/>
          </a:stretch>
        </p:blipFill>
        <p:spPr>
          <a:xfrm>
            <a:off x="1907703" y="0"/>
            <a:ext cx="5296371" cy="6854975"/>
          </a:xfrm>
        </p:spPr>
      </p:pic>
    </p:spTree>
    <p:extLst>
      <p:ext uri="{BB962C8B-B14F-4D97-AF65-F5344CB8AC3E}">
        <p14:creationId xmlns:p14="http://schemas.microsoft.com/office/powerpoint/2010/main" val="490790751"/>
      </p:ext>
    </p:extLst>
  </p:cSld>
  <p:clrMapOvr>
    <a:masterClrMapping/>
  </p:clrMapOvr>
  <p:transition>
    <p:strips/>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39750" y="0"/>
            <a:ext cx="7921625" cy="865188"/>
          </a:xfrm>
        </p:spPr>
        <p:txBody>
          <a:bodyPr/>
          <a:lstStyle/>
          <a:p>
            <a:pPr eaLnBrk="1" hangingPunct="1"/>
            <a:r>
              <a:rPr lang="zh-TW" altLang="en-US" sz="4000" dirty="0">
                <a:solidFill>
                  <a:schemeClr val="tx1"/>
                </a:solidFill>
                <a:latin typeface="微軟正黑體" panose="020B0604030504040204" pitchFamily="34" charset="-120"/>
                <a:ea typeface="微軟正黑體" panose="020B0604030504040204" pitchFamily="34" charset="-120"/>
              </a:rPr>
              <a:t>個別項目需注意事項</a:t>
            </a:r>
          </a:p>
        </p:txBody>
      </p:sp>
      <p:sp>
        <p:nvSpPr>
          <p:cNvPr id="17411" name="Rectangle 3"/>
          <p:cNvSpPr>
            <a:spLocks noGrp="1" noChangeArrowheads="1"/>
          </p:cNvSpPr>
          <p:nvPr>
            <p:ph type="body" idx="4294967295"/>
          </p:nvPr>
        </p:nvSpPr>
        <p:spPr>
          <a:xfrm>
            <a:off x="539750" y="1196975"/>
            <a:ext cx="8135938" cy="4891088"/>
          </a:xfrm>
        </p:spPr>
        <p:txBody>
          <a:bodyPr/>
          <a:lstStyle/>
          <a:p>
            <a:pPr eaLnBrk="1" hangingPunct="1">
              <a:buFont typeface="Wingdings" panose="05000000000000000000" pitchFamily="2" charset="2"/>
              <a:buNone/>
            </a:pPr>
            <a:r>
              <a:rPr lang="zh-TW" altLang="en-US" sz="2800" dirty="0">
                <a:solidFill>
                  <a:srgbClr val="0033CC"/>
                </a:solidFill>
                <a:latin typeface="微軟正黑體" panose="020B0604030504040204" pitchFamily="34" charset="-120"/>
                <a:ea typeface="微軟正黑體" panose="020B0604030504040204" pitchFamily="34" charset="-120"/>
              </a:rPr>
              <a:t>一、申請人基本資料</a:t>
            </a:r>
          </a:p>
          <a:p>
            <a:r>
              <a:rPr lang="zh-TW" altLang="en-US" sz="2800" dirty="0">
                <a:latin typeface="微軟正黑體" panose="020B0604030504040204" pitchFamily="34" charset="-120"/>
                <a:ea typeface="微軟正黑體" panose="020B0604030504040204" pitchFamily="34" charset="-120"/>
              </a:rPr>
              <a:t>可以聯絡到你的方式愈多愈好！電話、手機、</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   E-mail</a:t>
            </a:r>
            <a:r>
              <a:rPr lang="zh-TW" altLang="en-US" sz="2800" dirty="0">
                <a:latin typeface="微軟正黑體" panose="020B0604030504040204" pitchFamily="34" charset="-120"/>
                <a:ea typeface="微軟正黑體" panose="020B0604030504040204" pitchFamily="34" charset="-120"/>
              </a:rPr>
              <a:t>、傳真</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等，愈多連絡管道則成功回應機會愈增！</a:t>
            </a:r>
          </a:p>
          <a:p>
            <a:r>
              <a:rPr lang="zh-TW" altLang="en-US" sz="2800" dirty="0">
                <a:latin typeface="微軟正黑體" panose="020B0604030504040204" pitchFamily="34" charset="-120"/>
                <a:ea typeface="微軟正黑體" panose="020B0604030504040204" pitchFamily="34" charset="-120"/>
              </a:rPr>
              <a:t>關於</a:t>
            </a:r>
            <a:r>
              <a:rPr lang="zh-TW" altLang="en-US" sz="2800" u="sng" dirty="0">
                <a:latin typeface="微軟正黑體" panose="020B0604030504040204" pitchFamily="34" charset="-120"/>
                <a:ea typeface="微軟正黑體" panose="020B0604030504040204" pitchFamily="34" charset="-120"/>
              </a:rPr>
              <a:t>經歷</a:t>
            </a:r>
            <a:r>
              <a:rPr lang="zh-TW" altLang="en-US" sz="2800" dirty="0">
                <a:latin typeface="微軟正黑體" panose="020B0604030504040204" pitchFamily="34" charset="-120"/>
                <a:ea typeface="微軟正黑體" panose="020B0604030504040204" pitchFamily="34" charset="-120"/>
              </a:rPr>
              <a:t>的說明：除了你所服務的處所名稱、職稱及到離日期外，若能再說明你在該職務所學所見，及長官對你的看法與評語，並舉出任內所獲得之獎賞與證照的話，絕對會有加分之效果。</a:t>
            </a:r>
          </a:p>
          <a:p>
            <a:r>
              <a:rPr lang="zh-TW" altLang="en-US" sz="2800" dirty="0">
                <a:latin typeface="微軟正黑體" panose="020B0604030504040204" pitchFamily="34" charset="-120"/>
                <a:ea typeface="微軟正黑體" panose="020B0604030504040204" pitchFamily="34" charset="-120"/>
              </a:rPr>
              <a:t>創業與過去資歷有相關則更佳 </a:t>
            </a:r>
          </a:p>
        </p:txBody>
      </p:sp>
      <p:sp>
        <p:nvSpPr>
          <p:cNvPr id="17412" name="Text Box 4"/>
          <p:cNvSpPr txBox="1">
            <a:spLocks noChangeArrowheads="1"/>
          </p:cNvSpPr>
          <p:nvPr/>
        </p:nvSpPr>
        <p:spPr bwMode="auto">
          <a:xfrm>
            <a:off x="5508625" y="51339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3399"/>
              </a:buClr>
              <a:buFont typeface="Wingdings" panose="05000000000000000000" pitchFamily="2" charset="2"/>
              <a:buChar char="n"/>
              <a:defRPr kumimoji="1" sz="22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rgbClr val="0066CC"/>
              </a:buClr>
              <a:buFont typeface="Wingdings" panose="05000000000000000000" pitchFamily="2" charset="2"/>
              <a:buChar char="l"/>
              <a:defRPr kumimoji="1" sz="22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rgbClr val="003399"/>
              </a:buClr>
              <a:buFont typeface="Wingdings" panose="05000000000000000000" pitchFamily="2" charset="2"/>
              <a:buChar char="u"/>
              <a:defRPr kumimoji="1" sz="20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rgbClr val="0066CC"/>
              </a:buClr>
              <a:buFont typeface="Times New Roman" panose="02020603050405020304" pitchFamily="18" charset="0"/>
              <a:buChar char="–"/>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0000"/>
              </a:spcBef>
              <a:buClr>
                <a:srgbClr val="0066CC"/>
              </a:buClr>
              <a:buFont typeface="Times New Roman" panose="02020603050405020304" pitchFamily="18" charset="0"/>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rgbClr val="0066CC"/>
              </a:buClr>
              <a:buFont typeface="Times New Roman" panose="02020603050405020304" pitchFamily="18" charset="0"/>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rgbClr val="0066CC"/>
              </a:buClr>
              <a:buFont typeface="Times New Roman" panose="02020603050405020304" pitchFamily="18" charset="0"/>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rgbClr val="0066CC"/>
              </a:buClr>
              <a:buFont typeface="Times New Roman" panose="02020603050405020304" pitchFamily="18" charset="0"/>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rgbClr val="0066CC"/>
              </a:buClr>
              <a:buFont typeface="Times New Roman" panose="02020603050405020304" pitchFamily="18" charset="0"/>
              <a:buChar char="»"/>
              <a:defRPr kumimoji="1" sz="2000">
                <a:solidFill>
                  <a:schemeClr val="tx1"/>
                </a:solidFill>
                <a:latin typeface="Verdana" panose="020B0604030504040204" pitchFamily="34" charset="0"/>
                <a:ea typeface="標楷體" panose="03000509000000000000" pitchFamily="65" charset="-120"/>
              </a:defRPr>
            </a:lvl9pPr>
          </a:lstStyle>
          <a:p>
            <a:pPr>
              <a:spcBef>
                <a:spcPct val="0"/>
              </a:spcBef>
              <a:buClrTx/>
              <a:buFontTx/>
              <a:buNone/>
            </a:pPr>
            <a:endParaRPr kumimoji="0" lang="zh-TW" altLang="en-US" sz="1800">
              <a:latin typeface="Arial" panose="020B0604020202020204" pitchFamily="34" charset="0"/>
            </a:endParaRPr>
          </a:p>
        </p:txBody>
      </p:sp>
    </p:spTree>
    <p:extLst>
      <p:ext uri="{BB962C8B-B14F-4D97-AF65-F5344CB8AC3E}">
        <p14:creationId xmlns:p14="http://schemas.microsoft.com/office/powerpoint/2010/main" val="528539658"/>
      </p:ext>
    </p:extLst>
  </p:cSld>
  <p:clrMapOvr>
    <a:masterClrMapping/>
  </p:clrMapOvr>
  <p:transition>
    <p:strips/>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TW" altLang="en-US" sz="4000" dirty="0">
                <a:solidFill>
                  <a:schemeClr val="tx1"/>
                </a:solidFill>
                <a:latin typeface="微軟正黑體" panose="020B0604030504040204" pitchFamily="34" charset="-120"/>
                <a:ea typeface="微軟正黑體" panose="020B0604030504040204" pitchFamily="34" charset="-120"/>
              </a:rPr>
              <a:t>個別項目需注意事項</a:t>
            </a:r>
            <a:r>
              <a:rPr lang="en-US" altLang="zh-TW" sz="4000" dirty="0">
                <a:solidFill>
                  <a:schemeClr val="tx1"/>
                </a:solidFill>
                <a:latin typeface="微軟正黑體" panose="020B0604030504040204" pitchFamily="34" charset="-120"/>
                <a:ea typeface="微軟正黑體" panose="020B0604030504040204" pitchFamily="34" charset="-120"/>
              </a:rPr>
              <a:t>(</a:t>
            </a:r>
            <a:r>
              <a:rPr lang="zh-TW" altLang="en-US" sz="4000" dirty="0">
                <a:solidFill>
                  <a:schemeClr val="tx1"/>
                </a:solidFill>
                <a:latin typeface="微軟正黑體" panose="020B0604030504040204" pitchFamily="34" charset="-120"/>
                <a:ea typeface="微軟正黑體" panose="020B0604030504040204" pitchFamily="34" charset="-120"/>
              </a:rPr>
              <a:t>續</a:t>
            </a:r>
            <a:r>
              <a:rPr lang="en-US" altLang="zh-TW" sz="4000" dirty="0">
                <a:solidFill>
                  <a:schemeClr val="tx1"/>
                </a:solidFill>
                <a:latin typeface="微軟正黑體" panose="020B0604030504040204" pitchFamily="34" charset="-120"/>
                <a:ea typeface="微軟正黑體" panose="020B0604030504040204" pitchFamily="34" charset="-120"/>
              </a:rPr>
              <a:t>)</a:t>
            </a: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sp>
        <p:nvSpPr>
          <p:cNvPr id="18435" name="Rectangle 3"/>
          <p:cNvSpPr>
            <a:spLocks noGrp="1" noChangeArrowheads="1"/>
          </p:cNvSpPr>
          <p:nvPr>
            <p:ph type="body" idx="1"/>
          </p:nvPr>
        </p:nvSpPr>
        <p:spPr>
          <a:xfrm>
            <a:off x="533400" y="1268413"/>
            <a:ext cx="8142288" cy="5180012"/>
          </a:xfrm>
        </p:spPr>
        <p:txBody>
          <a:bodyPr/>
          <a:lstStyle/>
          <a:p>
            <a:pPr>
              <a:buFont typeface="Wingdings" panose="05000000000000000000" pitchFamily="2" charset="2"/>
              <a:buNone/>
            </a:pPr>
            <a:r>
              <a:rPr lang="zh-TW" altLang="en-US" sz="2800" dirty="0">
                <a:solidFill>
                  <a:srgbClr val="0033CC"/>
                </a:solidFill>
                <a:latin typeface="微軟正黑體" panose="020B0604030504040204" pitchFamily="34" charset="-120"/>
                <a:ea typeface="微軟正黑體" panose="020B0604030504040204" pitchFamily="34" charset="-120"/>
              </a:rPr>
              <a:t>二、 創辦事業資料部份 </a:t>
            </a:r>
          </a:p>
          <a:p>
            <a:r>
              <a:rPr lang="zh-TW" altLang="en-US" sz="2800" dirty="0">
                <a:latin typeface="微軟正黑體" panose="020B0604030504040204" pitchFamily="34" charset="-120"/>
                <a:ea typeface="微軟正黑體" panose="020B0604030504040204" pitchFamily="34" charset="-120"/>
              </a:rPr>
              <a:t>儘量在所欲創辦的事業已籌設完成的情況下去遞件較佳。</a:t>
            </a:r>
          </a:p>
          <a:p>
            <a:r>
              <a:rPr lang="zh-TW" altLang="en-US" sz="2800" dirty="0">
                <a:latin typeface="微軟正黑體" panose="020B0604030504040204" pitchFamily="34" charset="-120"/>
                <a:ea typeface="微軟正黑體" panose="020B0604030504040204" pitchFamily="34" charset="-120"/>
              </a:rPr>
              <a:t>關於</a:t>
            </a:r>
            <a:r>
              <a:rPr lang="zh-TW" altLang="en-US" sz="2800" u="sng" dirty="0">
                <a:latin typeface="微軟正黑體" panose="020B0604030504040204" pitchFamily="34" charset="-120"/>
                <a:ea typeface="微軟正黑體" panose="020B0604030504040204" pitchFamily="34" charset="-120"/>
              </a:rPr>
              <a:t>現有生財器具或生產設備</a:t>
            </a:r>
            <a:r>
              <a:rPr lang="zh-TW" altLang="en-US" sz="2800" dirty="0">
                <a:latin typeface="微軟正黑體" panose="020B0604030504040204" pitchFamily="34" charset="-120"/>
                <a:ea typeface="微軟正黑體" panose="020B0604030504040204" pitchFamily="34" charset="-120"/>
              </a:rPr>
              <a:t>方面：要說明您不是只玩一玩，而是確實投入很多</a:t>
            </a:r>
            <a:r>
              <a:rPr lang="en-US" altLang="zh-TW" sz="2800" dirty="0">
                <a:latin typeface="微軟正黑體" panose="020B0604030504040204" pitchFamily="34" charset="-120"/>
                <a:ea typeface="微軟正黑體" panose="020B0604030504040204" pitchFamily="34" charset="-120"/>
              </a:rPr>
              <a:t>…..</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    </a:t>
            </a:r>
            <a:r>
              <a:rPr lang="en-US" altLang="zh-TW" sz="2800" dirty="0" err="1">
                <a:latin typeface="微軟正黑體" panose="020B0604030504040204" pitchFamily="34" charset="-120"/>
                <a:ea typeface="微軟正黑體" panose="020B0604030504040204" pitchFamily="34" charset="-120"/>
              </a:rPr>
              <a:t>i</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能列舉當需儘量列舉。</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ii. </a:t>
            </a:r>
            <a:r>
              <a:rPr lang="zh-TW" altLang="en-US" sz="2800" dirty="0">
                <a:latin typeface="微軟正黑體" panose="020B0604030504040204" pitchFamily="34" charset="-120"/>
                <a:ea typeface="微軟正黑體" panose="020B0604030504040204" pitchFamily="34" charset="-120"/>
              </a:rPr>
              <a:t>若能各項生財器具或生產設備的取得價格與時</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間的話，亦可製表檢附。</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iii. </a:t>
            </a:r>
            <a:r>
              <a:rPr lang="zh-TW" altLang="en-US" sz="2800" dirty="0">
                <a:latin typeface="微軟正黑體" panose="020B0604030504040204" pitchFamily="34" charset="-120"/>
                <a:ea typeface="微軟正黑體" panose="020B0604030504040204" pitchFamily="34" charset="-120"/>
              </a:rPr>
              <a:t>價值較高者可檢附購置或取得證明文件。 </a:t>
            </a:r>
          </a:p>
        </p:txBody>
      </p:sp>
    </p:spTree>
    <p:extLst>
      <p:ext uri="{BB962C8B-B14F-4D97-AF65-F5344CB8AC3E}">
        <p14:creationId xmlns:p14="http://schemas.microsoft.com/office/powerpoint/2010/main" val="594144775"/>
      </p:ext>
    </p:extLst>
  </p:cSld>
  <p:clrMapOvr>
    <a:masterClrMapping/>
  </p:clrMapOvr>
  <p:transition>
    <p:strips/>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TW" altLang="en-US" sz="4000" dirty="0">
                <a:solidFill>
                  <a:schemeClr val="tx1"/>
                </a:solidFill>
                <a:latin typeface="微軟正黑體" panose="020B0604030504040204" pitchFamily="34" charset="-120"/>
                <a:ea typeface="微軟正黑體" panose="020B0604030504040204" pitchFamily="34" charset="-120"/>
              </a:rPr>
              <a:t>個別項目需注意事項</a:t>
            </a:r>
            <a:r>
              <a:rPr lang="en-US" altLang="zh-TW" sz="4000" dirty="0">
                <a:solidFill>
                  <a:schemeClr val="tx1"/>
                </a:solidFill>
                <a:latin typeface="微軟正黑體" panose="020B0604030504040204" pitchFamily="34" charset="-120"/>
                <a:ea typeface="微軟正黑體" panose="020B0604030504040204" pitchFamily="34" charset="-120"/>
              </a:rPr>
              <a:t>(</a:t>
            </a:r>
            <a:r>
              <a:rPr lang="zh-TW" altLang="en-US" sz="4000" dirty="0">
                <a:solidFill>
                  <a:schemeClr val="tx1"/>
                </a:solidFill>
                <a:latin typeface="微軟正黑體" panose="020B0604030504040204" pitchFamily="34" charset="-120"/>
                <a:ea typeface="微軟正黑體" panose="020B0604030504040204" pitchFamily="34" charset="-120"/>
              </a:rPr>
              <a:t>續</a:t>
            </a:r>
            <a:r>
              <a:rPr lang="en-US" altLang="zh-TW" sz="4000" dirty="0">
                <a:solidFill>
                  <a:schemeClr val="tx1"/>
                </a:solidFill>
                <a:latin typeface="微軟正黑體" panose="020B0604030504040204" pitchFamily="34" charset="-120"/>
                <a:ea typeface="微軟正黑體" panose="020B0604030504040204" pitchFamily="34" charset="-120"/>
              </a:rPr>
              <a:t>)</a:t>
            </a: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sp>
        <p:nvSpPr>
          <p:cNvPr id="19459" name="Rectangle 3"/>
          <p:cNvSpPr>
            <a:spLocks noGrp="1" noChangeArrowheads="1"/>
          </p:cNvSpPr>
          <p:nvPr>
            <p:ph type="body" idx="1"/>
          </p:nvPr>
        </p:nvSpPr>
        <p:spPr>
          <a:xfrm>
            <a:off x="533400" y="1268413"/>
            <a:ext cx="8503096" cy="5180012"/>
          </a:xfrm>
        </p:spPr>
        <p:txBody>
          <a:bodyPr/>
          <a:lstStyle/>
          <a:p>
            <a:r>
              <a:rPr lang="zh-TW" altLang="en-US" dirty="0"/>
              <a:t> </a:t>
            </a:r>
            <a:r>
              <a:rPr lang="zh-TW" altLang="en-US" sz="2800" dirty="0">
                <a:latin typeface="微軟正黑體" panose="020B0604030504040204" pitchFamily="34" charset="-120"/>
                <a:ea typeface="微軟正黑體" panose="020B0604030504040204" pitchFamily="34" charset="-120"/>
              </a:rPr>
              <a:t>關於</a:t>
            </a:r>
            <a:r>
              <a:rPr lang="zh-TW" altLang="en-US" sz="2800" u="sng" dirty="0">
                <a:latin typeface="微軟正黑體" panose="020B0604030504040204" pitchFamily="34" charset="-120"/>
                <a:ea typeface="微軟正黑體" panose="020B0604030504040204" pitchFamily="34" charset="-120"/>
              </a:rPr>
              <a:t>貸款主要具體用途</a:t>
            </a:r>
            <a:r>
              <a:rPr lang="zh-TW" altLang="en-US" sz="2800" dirty="0">
                <a:latin typeface="微軟正黑體" panose="020B0604030504040204" pitchFamily="34" charset="-120"/>
                <a:ea typeface="微軟正黑體" panose="020B0604030504040204" pitchFamily="34" charset="-120"/>
              </a:rPr>
              <a:t>方面：</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err="1">
                <a:latin typeface="微軟正黑體" panose="020B0604030504040204" pitchFamily="34" charset="-120"/>
                <a:ea typeface="微軟正黑體" panose="020B0604030504040204" pitchFamily="34" charset="-120"/>
              </a:rPr>
              <a:t>i</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 週轉週期</a:t>
            </a:r>
            <a:r>
              <a:rPr lang="zh-TW" altLang="en-US" sz="2800" dirty="0">
                <a:solidFill>
                  <a:srgbClr val="FF0000"/>
                </a:solidFill>
                <a:latin typeface="微軟正黑體" panose="020B0604030504040204" pitchFamily="34" charset="-120"/>
                <a:ea typeface="微軟正黑體" panose="020B0604030504040204" pitchFamily="34" charset="-120"/>
              </a:rPr>
              <a:t>建議</a:t>
            </a:r>
            <a:r>
              <a:rPr lang="zh-TW" altLang="en-US" sz="2800" dirty="0">
                <a:latin typeface="微軟正黑體" panose="020B0604030504040204" pitchFamily="34" charset="-120"/>
                <a:ea typeface="微軟正黑體" panose="020B0604030504040204" pitchFamily="34" charset="-120"/>
              </a:rPr>
              <a:t>不要超過</a:t>
            </a:r>
            <a:r>
              <a:rPr lang="en-US" altLang="zh-TW" sz="2800" dirty="0">
                <a:solidFill>
                  <a:srgbClr val="FF0000"/>
                </a:solidFill>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個月。</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ii. </a:t>
            </a:r>
            <a:r>
              <a:rPr lang="zh-TW" altLang="en-US" sz="2800" dirty="0">
                <a:latin typeface="微軟正黑體" panose="020B0604030504040204" pitchFamily="34" charset="-120"/>
                <a:ea typeface="微軟正黑體" panose="020B0604030504040204" pitchFamily="34" charset="-120"/>
              </a:rPr>
              <a:t>用於購料、薪資、消耗品的比例若可以的話</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應儘量說明清楚。</a:t>
            </a:r>
          </a:p>
        </p:txBody>
      </p:sp>
    </p:spTree>
    <p:extLst>
      <p:ext uri="{BB962C8B-B14F-4D97-AF65-F5344CB8AC3E}">
        <p14:creationId xmlns:p14="http://schemas.microsoft.com/office/powerpoint/2010/main" val="2656895124"/>
      </p:ext>
    </p:extLst>
  </p:cSld>
  <p:clrMapOvr>
    <a:masterClrMapping/>
  </p:clrMapOvr>
  <p:transition>
    <p:strips/>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TW" altLang="en-US" sz="4000" dirty="0">
                <a:solidFill>
                  <a:schemeClr val="tx1"/>
                </a:solidFill>
                <a:latin typeface="微軟正黑體" panose="020B0604030504040204" pitchFamily="34" charset="-120"/>
                <a:ea typeface="微軟正黑體" panose="020B0604030504040204" pitchFamily="34" charset="-120"/>
              </a:rPr>
              <a:t>個別項目需注意事項</a:t>
            </a:r>
            <a:r>
              <a:rPr lang="en-US" altLang="zh-TW" sz="4000" dirty="0">
                <a:solidFill>
                  <a:schemeClr val="tx1"/>
                </a:solidFill>
                <a:latin typeface="微軟正黑體" panose="020B0604030504040204" pitchFamily="34" charset="-120"/>
                <a:ea typeface="微軟正黑體" panose="020B0604030504040204" pitchFamily="34" charset="-120"/>
              </a:rPr>
              <a:t>(</a:t>
            </a:r>
            <a:r>
              <a:rPr lang="zh-TW" altLang="en-US" sz="4000" dirty="0">
                <a:solidFill>
                  <a:schemeClr val="tx1"/>
                </a:solidFill>
                <a:latin typeface="微軟正黑體" panose="020B0604030504040204" pitchFamily="34" charset="-120"/>
                <a:ea typeface="微軟正黑體" panose="020B0604030504040204" pitchFamily="34" charset="-120"/>
              </a:rPr>
              <a:t>續</a:t>
            </a:r>
            <a:r>
              <a:rPr lang="en-US" altLang="zh-TW" sz="4000" dirty="0">
                <a:solidFill>
                  <a:schemeClr val="tx1"/>
                </a:solidFill>
                <a:latin typeface="微軟正黑體" panose="020B0604030504040204" pitchFamily="34" charset="-120"/>
                <a:ea typeface="微軟正黑體" panose="020B0604030504040204" pitchFamily="34" charset="-120"/>
              </a:rPr>
              <a:t>)</a:t>
            </a: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sp>
        <p:nvSpPr>
          <p:cNvPr id="20483" name="Rectangle 3"/>
          <p:cNvSpPr>
            <a:spLocks noGrp="1" noChangeArrowheads="1"/>
          </p:cNvSpPr>
          <p:nvPr>
            <p:ph type="body" idx="1"/>
          </p:nvPr>
        </p:nvSpPr>
        <p:spPr>
          <a:xfrm>
            <a:off x="533400" y="1268413"/>
            <a:ext cx="8070850" cy="5180012"/>
          </a:xfrm>
        </p:spPr>
        <p:txBody>
          <a:bodyPr/>
          <a:lstStyle/>
          <a:p>
            <a:r>
              <a:rPr lang="zh-TW" altLang="en-US" sz="2800" dirty="0">
                <a:latin typeface="微軟正黑體" panose="020B0604030504040204" pitchFamily="34" charset="-120"/>
                <a:ea typeface="微軟正黑體" panose="020B0604030504040204" pitchFamily="34" charset="-120"/>
              </a:rPr>
              <a:t>關於</a:t>
            </a:r>
            <a:r>
              <a:rPr lang="zh-TW" altLang="en-US" sz="2800" u="sng" dirty="0">
                <a:latin typeface="微軟正黑體" panose="020B0604030504040204" pitchFamily="34" charset="-120"/>
                <a:ea typeface="微軟正黑體" panose="020B0604030504040204" pitchFamily="34" charset="-120"/>
              </a:rPr>
              <a:t>預估第一年損益</a:t>
            </a:r>
            <a:r>
              <a:rPr lang="zh-TW" altLang="en-US" sz="2800" dirty="0">
                <a:latin typeface="微軟正黑體" panose="020B0604030504040204" pitchFamily="34" charset="-120"/>
                <a:ea typeface="微軟正黑體" panose="020B0604030504040204" pitchFamily="34" charset="-120"/>
              </a:rPr>
              <a:t>的部分：</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err="1">
                <a:latin typeface="微軟正黑體" panose="020B0604030504040204" pitchFamily="34" charset="-120"/>
                <a:ea typeface="微軟正黑體" panose="020B0604030504040204" pitchFamily="34" charset="-120"/>
              </a:rPr>
              <a:t>i</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建議可以獨立製表檢附於後。</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ii. </a:t>
            </a:r>
            <a:r>
              <a:rPr lang="zh-TW" altLang="en-US" sz="2800" dirty="0">
                <a:latin typeface="微軟正黑體" panose="020B0604030504040204" pitchFamily="34" charset="-120"/>
                <a:ea typeface="微軟正黑體" panose="020B0604030504040204" pitchFamily="34" charset="-120"/>
              </a:rPr>
              <a:t>數字的由來、預估的產生原因、假設條件</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的基準應儘量以條列方式說明清楚。</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iii. </a:t>
            </a:r>
            <a:r>
              <a:rPr lang="zh-TW" altLang="en-US" sz="2800" dirty="0">
                <a:latin typeface="微軟正黑體" panose="020B0604030504040204" pitchFamily="34" charset="-120"/>
                <a:ea typeface="微軟正黑體" panose="020B0604030504040204" pitchFamily="34" charset="-120"/>
              </a:rPr>
              <a:t>可以製作最佳、普通與最差</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但至少也會有</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的</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營運損益狀況分析，儘量證明自己的企業可以  </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在任何情況衝擊下仍能安然的繼續營運下去。</a:t>
            </a:r>
          </a:p>
        </p:txBody>
      </p:sp>
    </p:spTree>
    <p:extLst>
      <p:ext uri="{BB962C8B-B14F-4D97-AF65-F5344CB8AC3E}">
        <p14:creationId xmlns:p14="http://schemas.microsoft.com/office/powerpoint/2010/main" val="3881198029"/>
      </p:ext>
    </p:extLst>
  </p:cSld>
  <p:clrMapOvr>
    <a:masterClrMapping/>
  </p:clrMapOvr>
  <p:transition>
    <p:strips/>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TW" altLang="en-US" sz="4000" dirty="0">
                <a:solidFill>
                  <a:schemeClr val="tx1"/>
                </a:solidFill>
                <a:latin typeface="微軟正黑體" panose="020B0604030504040204" pitchFamily="34" charset="-120"/>
                <a:ea typeface="微軟正黑體" panose="020B0604030504040204" pitchFamily="34" charset="-120"/>
              </a:rPr>
              <a:t>個別項目需注意事項</a:t>
            </a:r>
            <a:r>
              <a:rPr lang="en-US" altLang="zh-TW" sz="4000" dirty="0">
                <a:solidFill>
                  <a:schemeClr val="tx1"/>
                </a:solidFill>
                <a:latin typeface="微軟正黑體" panose="020B0604030504040204" pitchFamily="34" charset="-120"/>
                <a:ea typeface="微軟正黑體" panose="020B0604030504040204" pitchFamily="34" charset="-120"/>
              </a:rPr>
              <a:t>(</a:t>
            </a:r>
            <a:r>
              <a:rPr lang="zh-TW" altLang="en-US" sz="4000" dirty="0">
                <a:solidFill>
                  <a:schemeClr val="tx1"/>
                </a:solidFill>
                <a:latin typeface="微軟正黑體" panose="020B0604030504040204" pitchFamily="34" charset="-120"/>
                <a:ea typeface="微軟正黑體" panose="020B0604030504040204" pitchFamily="34" charset="-120"/>
              </a:rPr>
              <a:t>續</a:t>
            </a:r>
            <a:r>
              <a:rPr lang="en-US" altLang="zh-TW" sz="4000" dirty="0">
                <a:solidFill>
                  <a:schemeClr val="tx1"/>
                </a:solidFill>
                <a:latin typeface="微軟正黑體" panose="020B0604030504040204" pitchFamily="34" charset="-120"/>
                <a:ea typeface="微軟正黑體" panose="020B0604030504040204" pitchFamily="34" charset="-120"/>
              </a:rPr>
              <a:t>)</a:t>
            </a: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sp>
        <p:nvSpPr>
          <p:cNvPr id="23555" name="Rectangle 3"/>
          <p:cNvSpPr>
            <a:spLocks noGrp="1" noChangeArrowheads="1"/>
          </p:cNvSpPr>
          <p:nvPr>
            <p:ph type="body" idx="1"/>
          </p:nvPr>
        </p:nvSpPr>
        <p:spPr>
          <a:xfrm>
            <a:off x="533400" y="908050"/>
            <a:ext cx="8070850" cy="5540375"/>
          </a:xfrm>
        </p:spPr>
        <p:txBody>
          <a:bodyPr/>
          <a:lstStyle/>
          <a:p>
            <a:pPr>
              <a:lnSpc>
                <a:spcPct val="90000"/>
              </a:lnSpc>
            </a:pPr>
            <a:r>
              <a:rPr lang="zh-TW" altLang="en-US" sz="2800" dirty="0">
                <a:latin typeface="微軟正黑體" panose="020B0604030504040204" pitchFamily="34" charset="-120"/>
                <a:ea typeface="微軟正黑體" panose="020B0604030504040204" pitchFamily="34" charset="-120"/>
              </a:rPr>
              <a:t>關於</a:t>
            </a:r>
            <a:r>
              <a:rPr lang="zh-TW" altLang="en-US" sz="2800" u="sng" dirty="0">
                <a:latin typeface="微軟正黑體" panose="020B0604030504040204" pitchFamily="34" charset="-120"/>
                <a:ea typeface="微軟正黑體" panose="020B0604030504040204" pitchFamily="34" charset="-120"/>
              </a:rPr>
              <a:t>創業經營計畫</a:t>
            </a:r>
            <a:r>
              <a:rPr lang="zh-TW" altLang="en-US" sz="2800" dirty="0">
                <a:latin typeface="微軟正黑體" panose="020B0604030504040204" pitchFamily="34" charset="-120"/>
                <a:ea typeface="微軟正黑體" panose="020B0604030504040204" pitchFamily="34" charset="-120"/>
              </a:rPr>
              <a:t>的部分：</a:t>
            </a:r>
          </a:p>
          <a:p>
            <a:pPr>
              <a:lnSpc>
                <a:spcPct val="90000"/>
              </a:lnSpc>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err="1">
                <a:solidFill>
                  <a:srgbClr val="0033CC"/>
                </a:solidFill>
                <a:latin typeface="微軟正黑體" panose="020B0604030504040204" pitchFamily="34" charset="-120"/>
                <a:ea typeface="微軟正黑體" panose="020B0604030504040204" pitchFamily="34" charset="-120"/>
              </a:rPr>
              <a:t>i</a:t>
            </a:r>
            <a:r>
              <a:rPr lang="en-US" altLang="zh-TW" sz="2800" dirty="0">
                <a:solidFill>
                  <a:srgbClr val="0033CC"/>
                </a:solidFill>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 </a:t>
            </a:r>
            <a:r>
              <a:rPr lang="zh-TW" altLang="en-US" sz="2800" u="sng" dirty="0">
                <a:solidFill>
                  <a:srgbClr val="0033CC"/>
                </a:solidFill>
                <a:latin typeface="微軟正黑體" panose="020B0604030504040204" pitchFamily="34" charset="-120"/>
                <a:ea typeface="微軟正黑體" panose="020B0604030504040204" pitchFamily="34" charset="-120"/>
              </a:rPr>
              <a:t>經營現況</a:t>
            </a:r>
            <a:r>
              <a:rPr lang="en-US" altLang="zh-TW" sz="2800" u="sng" dirty="0">
                <a:solidFill>
                  <a:srgbClr val="0033CC"/>
                </a:solidFill>
                <a:latin typeface="微軟正黑體" panose="020B0604030504040204" pitchFamily="34" charset="-120"/>
                <a:ea typeface="微軟正黑體" panose="020B0604030504040204" pitchFamily="34" charset="-120"/>
              </a:rPr>
              <a:t>(</a:t>
            </a:r>
            <a:r>
              <a:rPr lang="zh-TW" altLang="en-US" sz="2800" u="sng" dirty="0">
                <a:solidFill>
                  <a:srgbClr val="0033CC"/>
                </a:solidFill>
                <a:latin typeface="微軟正黑體" panose="020B0604030504040204" pitchFamily="34" charset="-120"/>
                <a:ea typeface="微軟正黑體" panose="020B0604030504040204" pitchFamily="34" charset="-120"/>
              </a:rPr>
              <a:t>產品或服務的用途、功能及特點說明</a:t>
            </a:r>
            <a:r>
              <a:rPr lang="en-US" altLang="zh-TW" sz="2800" u="sng" dirty="0">
                <a:solidFill>
                  <a:srgbClr val="0033CC"/>
                </a:solidFill>
                <a:latin typeface="微軟正黑體" panose="020B0604030504040204" pitchFamily="34" charset="-120"/>
                <a:ea typeface="微軟正黑體" panose="020B0604030504040204" pitchFamily="34" charset="-120"/>
              </a:rPr>
              <a:t>)</a:t>
            </a:r>
            <a:r>
              <a:rPr lang="zh-TW" altLang="en-US" sz="2800" dirty="0">
                <a:solidFill>
                  <a:srgbClr val="0033CC"/>
                </a:solidFill>
                <a:latin typeface="微軟正黑體" panose="020B0604030504040204" pitchFamily="34" charset="-120"/>
                <a:ea typeface="微軟正黑體" panose="020B0604030504040204" pitchFamily="34" charset="-120"/>
              </a:rPr>
              <a:t>方面：</a:t>
            </a:r>
          </a:p>
          <a:p>
            <a:pPr>
              <a:lnSpc>
                <a:spcPct val="90000"/>
              </a:lnSpc>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除簡單明瞭的文字說明外，若能檢附有相關的</a:t>
            </a:r>
          </a:p>
          <a:p>
            <a:pPr>
              <a:lnSpc>
                <a:spcPct val="90000"/>
              </a:lnSpc>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   DM</a:t>
            </a:r>
            <a:r>
              <a:rPr lang="zh-TW" altLang="en-US" sz="2800" dirty="0">
                <a:latin typeface="微軟正黑體" panose="020B0604030504040204" pitchFamily="34" charset="-120"/>
                <a:ea typeface="微軟正黑體" panose="020B0604030504040204" pitchFamily="34" charset="-120"/>
              </a:rPr>
              <a:t>宣傳品、廣告、照片、說明書或包裝設計等</a:t>
            </a:r>
          </a:p>
          <a:p>
            <a:pPr>
              <a:lnSpc>
                <a:spcPct val="90000"/>
              </a:lnSpc>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佐證資料的話，將更容易讓評估者瞭解你所要販</a:t>
            </a:r>
          </a:p>
          <a:p>
            <a:pPr>
              <a:lnSpc>
                <a:spcPct val="90000"/>
              </a:lnSpc>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售產品或服務的全貌。</a:t>
            </a:r>
          </a:p>
          <a:p>
            <a:pPr>
              <a:lnSpc>
                <a:spcPct val="90000"/>
              </a:lnSpc>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zh-TW" altLang="en-US" sz="2800" dirty="0">
                <a:solidFill>
                  <a:srgbClr val="0033CC"/>
                </a:solidFill>
                <a:latin typeface="微軟正黑體" panose="020B0604030504040204" pitchFamily="34" charset="-120"/>
                <a:ea typeface="微軟正黑體" panose="020B0604030504040204" pitchFamily="34" charset="-120"/>
              </a:rPr>
              <a:t> </a:t>
            </a:r>
            <a:r>
              <a:rPr lang="en-US" altLang="zh-TW" sz="2800" dirty="0">
                <a:solidFill>
                  <a:srgbClr val="0033CC"/>
                </a:solidFill>
                <a:latin typeface="微軟正黑體" panose="020B0604030504040204" pitchFamily="34" charset="-120"/>
                <a:ea typeface="微軟正黑體" panose="020B0604030504040204" pitchFamily="34" charset="-120"/>
              </a:rPr>
              <a:t>ii. </a:t>
            </a:r>
            <a:r>
              <a:rPr lang="zh-TW" altLang="en-US" sz="2800" dirty="0">
                <a:solidFill>
                  <a:srgbClr val="0033CC"/>
                </a:solidFill>
                <a:latin typeface="微軟正黑體" panose="020B0604030504040204" pitchFamily="34" charset="-120"/>
                <a:ea typeface="微軟正黑體" panose="020B0604030504040204" pitchFamily="34" charset="-120"/>
              </a:rPr>
              <a:t>關於</a:t>
            </a:r>
            <a:r>
              <a:rPr lang="zh-TW" altLang="en-US" sz="2800" u="sng" dirty="0">
                <a:solidFill>
                  <a:srgbClr val="0033CC"/>
                </a:solidFill>
                <a:latin typeface="微軟正黑體" panose="020B0604030504040204" pitchFamily="34" charset="-120"/>
                <a:ea typeface="微軟正黑體" panose="020B0604030504040204" pitchFamily="34" charset="-120"/>
              </a:rPr>
              <a:t>現有或潛在的客源</a:t>
            </a:r>
            <a:r>
              <a:rPr lang="zh-TW" altLang="en-US" sz="2800" dirty="0">
                <a:solidFill>
                  <a:srgbClr val="0033CC"/>
                </a:solidFill>
                <a:latin typeface="微軟正黑體" panose="020B0604030504040204" pitchFamily="34" charset="-120"/>
                <a:ea typeface="微軟正黑體" panose="020B0604030504040204" pitchFamily="34" charset="-120"/>
              </a:rPr>
              <a:t>方面：</a:t>
            </a:r>
          </a:p>
          <a:p>
            <a:pPr>
              <a:lnSpc>
                <a:spcPct val="90000"/>
              </a:lnSpc>
              <a:buFont typeface="Wingdings" panose="05000000000000000000" pitchFamily="2" charset="2"/>
              <a:buNone/>
            </a:pPr>
            <a:r>
              <a:rPr lang="zh-TW" altLang="en-US" sz="2800" dirty="0">
                <a:solidFill>
                  <a:srgbClr val="0033CC"/>
                </a:solidFill>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詳細的資料調查是必需的！針對某一個特定區域</a:t>
            </a:r>
          </a:p>
          <a:p>
            <a:pPr>
              <a:lnSpc>
                <a:spcPct val="90000"/>
              </a:lnSpc>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內，關於你所要販售商品</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服務</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的消費者型態調</a:t>
            </a:r>
          </a:p>
          <a:p>
            <a:pPr>
              <a:lnSpc>
                <a:spcPct val="90000"/>
              </a:lnSpc>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查與說明、購買行為模式分析及潛在消費者的分</a:t>
            </a:r>
          </a:p>
          <a:p>
            <a:pPr>
              <a:lnSpc>
                <a:spcPct val="90000"/>
              </a:lnSpc>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析說明是不可或缺的。</a:t>
            </a:r>
          </a:p>
          <a:p>
            <a:pPr>
              <a:lnSpc>
                <a:spcPct val="90000"/>
              </a:lnSpc>
              <a:buFont typeface="Wingdings" panose="05000000000000000000" pitchFamily="2" charset="2"/>
              <a:buNone/>
            </a:pPr>
            <a:r>
              <a:rPr lang="zh-TW" altLang="en-US" sz="2800" dirty="0"/>
              <a:t> </a:t>
            </a:r>
          </a:p>
        </p:txBody>
      </p:sp>
    </p:spTree>
    <p:extLst>
      <p:ext uri="{BB962C8B-B14F-4D97-AF65-F5344CB8AC3E}">
        <p14:creationId xmlns:p14="http://schemas.microsoft.com/office/powerpoint/2010/main" val="1508163360"/>
      </p:ext>
    </p:extLst>
  </p:cSld>
  <p:clrMapOvr>
    <a:masterClrMapping/>
  </p:clrMapOvr>
  <p:transition>
    <p:strips/>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TW" altLang="en-US" sz="4000" dirty="0">
                <a:solidFill>
                  <a:schemeClr val="tx1"/>
                </a:solidFill>
                <a:latin typeface="微軟正黑體" panose="020B0604030504040204" pitchFamily="34" charset="-120"/>
                <a:ea typeface="微軟正黑體" panose="020B0604030504040204" pitchFamily="34" charset="-120"/>
              </a:rPr>
              <a:t>個別項目需注意事項</a:t>
            </a:r>
            <a:r>
              <a:rPr lang="en-US" altLang="zh-TW" sz="4000" dirty="0">
                <a:solidFill>
                  <a:schemeClr val="tx1"/>
                </a:solidFill>
                <a:latin typeface="微軟正黑體" panose="020B0604030504040204" pitchFamily="34" charset="-120"/>
                <a:ea typeface="微軟正黑體" panose="020B0604030504040204" pitchFamily="34" charset="-120"/>
              </a:rPr>
              <a:t>(</a:t>
            </a:r>
            <a:r>
              <a:rPr lang="zh-TW" altLang="en-US" sz="4000" dirty="0">
                <a:solidFill>
                  <a:schemeClr val="tx1"/>
                </a:solidFill>
                <a:latin typeface="微軟正黑體" panose="020B0604030504040204" pitchFamily="34" charset="-120"/>
                <a:ea typeface="微軟正黑體" panose="020B0604030504040204" pitchFamily="34" charset="-120"/>
              </a:rPr>
              <a:t>續</a:t>
            </a:r>
            <a:r>
              <a:rPr lang="en-US" altLang="zh-TW" sz="4000" dirty="0">
                <a:solidFill>
                  <a:schemeClr val="tx1"/>
                </a:solidFill>
                <a:latin typeface="微軟正黑體" panose="020B0604030504040204" pitchFamily="34" charset="-120"/>
                <a:ea typeface="微軟正黑體" panose="020B0604030504040204" pitchFamily="34" charset="-120"/>
              </a:rPr>
              <a:t>)</a:t>
            </a: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sp>
        <p:nvSpPr>
          <p:cNvPr id="24579" name="Rectangle 3"/>
          <p:cNvSpPr>
            <a:spLocks noGrp="1" noChangeArrowheads="1"/>
          </p:cNvSpPr>
          <p:nvPr>
            <p:ph type="body" idx="1"/>
          </p:nvPr>
        </p:nvSpPr>
        <p:spPr>
          <a:xfrm>
            <a:off x="539750" y="1268413"/>
            <a:ext cx="7926388" cy="5180012"/>
          </a:xfrm>
        </p:spPr>
        <p:txBody>
          <a:bodyPr/>
          <a:lstStyle/>
          <a:p>
            <a:pPr>
              <a:buFont typeface="Wingdings" panose="05000000000000000000" pitchFamily="2" charset="2"/>
              <a:buNone/>
            </a:pPr>
            <a:r>
              <a:rPr lang="en-US" altLang="zh-TW" sz="3200" dirty="0">
                <a:solidFill>
                  <a:srgbClr val="0033CC"/>
                </a:solidFill>
                <a:latin typeface="微軟正黑體" panose="020B0604030504040204" pitchFamily="34" charset="-120"/>
                <a:ea typeface="微軟正黑體" panose="020B0604030504040204" pitchFamily="34" charset="-120"/>
              </a:rPr>
              <a:t>iii. </a:t>
            </a:r>
            <a:r>
              <a:rPr lang="zh-TW" altLang="en-US" sz="3200" dirty="0">
                <a:solidFill>
                  <a:srgbClr val="0033CC"/>
                </a:solidFill>
                <a:latin typeface="微軟正黑體" panose="020B0604030504040204" pitchFamily="34" charset="-120"/>
                <a:ea typeface="微軟正黑體" panose="020B0604030504040204" pitchFamily="34" charset="-120"/>
              </a:rPr>
              <a:t>關於</a:t>
            </a:r>
            <a:r>
              <a:rPr lang="zh-TW" altLang="en-US" sz="3200" u="sng" dirty="0">
                <a:solidFill>
                  <a:srgbClr val="0033CC"/>
                </a:solidFill>
                <a:latin typeface="微軟正黑體" panose="020B0604030504040204" pitchFamily="34" charset="-120"/>
                <a:ea typeface="微軟正黑體" panose="020B0604030504040204" pitchFamily="34" charset="-120"/>
              </a:rPr>
              <a:t>服務或產品之市場所在</a:t>
            </a:r>
            <a:r>
              <a:rPr lang="zh-TW" altLang="en-US" sz="3200" dirty="0">
                <a:solidFill>
                  <a:srgbClr val="0033CC"/>
                </a:solidFill>
                <a:latin typeface="微軟正黑體" panose="020B0604030504040204" pitchFamily="34" charset="-120"/>
                <a:ea typeface="微軟正黑體" panose="020B0604030504040204" pitchFamily="34" charset="-120"/>
              </a:rPr>
              <a:t>方面：</a:t>
            </a:r>
            <a:r>
              <a:rPr lang="en-US" altLang="zh-TW" sz="3200" dirty="0">
                <a:solidFill>
                  <a:srgbClr val="0033CC"/>
                </a:solidFill>
                <a:latin typeface="微軟正黑體" panose="020B0604030504040204" pitchFamily="34" charset="-120"/>
                <a:ea typeface="微軟正黑體" panose="020B0604030504040204" pitchFamily="34" charset="-120"/>
              </a:rPr>
              <a:t>(</a:t>
            </a:r>
            <a:r>
              <a:rPr lang="zh-TW" altLang="en-US" sz="3200" dirty="0">
                <a:solidFill>
                  <a:srgbClr val="0033CC"/>
                </a:solidFill>
                <a:latin typeface="微軟正黑體" panose="020B0604030504040204" pitchFamily="34" charset="-120"/>
                <a:ea typeface="微軟正黑體" panose="020B0604030504040204" pitchFamily="34" charset="-120"/>
              </a:rPr>
              <a:t>針對某一特定區域</a:t>
            </a:r>
            <a:r>
              <a:rPr lang="en-US" altLang="zh-TW" sz="3200" dirty="0">
                <a:solidFill>
                  <a:srgbClr val="0033CC"/>
                </a:solidFill>
                <a:latin typeface="微軟正黑體" panose="020B0604030504040204" pitchFamily="34" charset="-120"/>
                <a:ea typeface="微軟正黑體" panose="020B0604030504040204" pitchFamily="34" charset="-120"/>
              </a:rPr>
              <a:t>)</a:t>
            </a:r>
          </a:p>
          <a:p>
            <a:pPr>
              <a:buFont typeface="Wingdings" panose="05000000000000000000" pitchFamily="2" charset="2"/>
              <a:buNone/>
            </a:pPr>
            <a:r>
              <a:rPr lang="en-US" altLang="zh-TW" sz="3200" dirty="0">
                <a:latin typeface="微軟正黑體" panose="020B0604030504040204" pitchFamily="34" charset="-120"/>
                <a:ea typeface="微軟正黑體" panose="020B0604030504040204" pitchFamily="34" charset="-120"/>
              </a:rPr>
              <a:t>(1)  </a:t>
            </a:r>
            <a:r>
              <a:rPr lang="zh-TW" altLang="en-US" sz="3200" dirty="0">
                <a:latin typeface="微軟正黑體" panose="020B0604030504040204" pitchFamily="34" charset="-120"/>
                <a:ea typeface="微軟正黑體" panose="020B0604030504040204" pitchFamily="34" charset="-120"/>
              </a:rPr>
              <a:t>同業家數與分佈狀況</a:t>
            </a:r>
          </a:p>
          <a:p>
            <a:pPr>
              <a:buFont typeface="Wingdings" panose="05000000000000000000" pitchFamily="2" charset="2"/>
              <a:buNone/>
            </a:pPr>
            <a:r>
              <a:rPr lang="en-US" altLang="zh-TW" sz="3200" dirty="0">
                <a:latin typeface="微軟正黑體" panose="020B0604030504040204" pitchFamily="34" charset="-120"/>
                <a:ea typeface="微軟正黑體" panose="020B0604030504040204" pitchFamily="34" charset="-120"/>
              </a:rPr>
              <a:t>(2)  </a:t>
            </a:r>
            <a:r>
              <a:rPr lang="zh-TW" altLang="en-US" sz="3200" dirty="0">
                <a:latin typeface="微軟正黑體" panose="020B0604030504040204" pitchFamily="34" charset="-120"/>
                <a:ea typeface="微軟正黑體" panose="020B0604030504040204" pitchFamily="34" charset="-120"/>
              </a:rPr>
              <a:t>平均獲益水準</a:t>
            </a:r>
          </a:p>
          <a:p>
            <a:pPr>
              <a:buFont typeface="Wingdings" panose="05000000000000000000" pitchFamily="2" charset="2"/>
              <a:buNone/>
            </a:pPr>
            <a:r>
              <a:rPr lang="en-US" altLang="zh-TW" sz="3200" dirty="0">
                <a:latin typeface="微軟正黑體" panose="020B0604030504040204" pitchFamily="34" charset="-120"/>
                <a:ea typeface="微軟正黑體" panose="020B0604030504040204" pitchFamily="34" charset="-120"/>
              </a:rPr>
              <a:t>(3)  </a:t>
            </a:r>
            <a:r>
              <a:rPr lang="zh-TW" altLang="en-US" sz="3200" dirty="0">
                <a:latin typeface="微軟正黑體" panose="020B0604030504040204" pitchFamily="34" charset="-120"/>
                <a:ea typeface="微軟正黑體" panose="020B0604030504040204" pitchFamily="34" charset="-120"/>
              </a:rPr>
              <a:t>表現較佳的前三者及其產品</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服務</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特色</a:t>
            </a:r>
          </a:p>
          <a:p>
            <a:pPr>
              <a:buFont typeface="Wingdings" panose="05000000000000000000" pitchFamily="2" charset="2"/>
              <a:buNone/>
            </a:pPr>
            <a:r>
              <a:rPr lang="en-US" altLang="zh-TW" sz="3200" dirty="0">
                <a:latin typeface="微軟正黑體" panose="020B0604030504040204" pitchFamily="34" charset="-120"/>
                <a:ea typeface="微軟正黑體" panose="020B0604030504040204" pitchFamily="34" charset="-120"/>
              </a:rPr>
              <a:t>(4)  </a:t>
            </a:r>
            <a:r>
              <a:rPr lang="zh-TW" altLang="en-US" sz="3200" dirty="0">
                <a:latin typeface="微軟正黑體" panose="020B0604030504040204" pitchFamily="34" charset="-120"/>
                <a:ea typeface="微軟正黑體" panose="020B0604030504040204" pitchFamily="34" charset="-120"/>
              </a:rPr>
              <a:t>點出自己所要提供產品服務的水平落點</a:t>
            </a:r>
          </a:p>
          <a:p>
            <a:pPr>
              <a:buFont typeface="Wingdings" panose="05000000000000000000" pitchFamily="2" charset="2"/>
              <a:buNone/>
            </a:pPr>
            <a:r>
              <a:rPr lang="zh-TW" altLang="en-US" sz="3200" dirty="0">
                <a:latin typeface="微軟正黑體" panose="020B0604030504040204" pitchFamily="34" charset="-120"/>
                <a:ea typeface="微軟正黑體" panose="020B0604030504040204" pitchFamily="34" charset="-120"/>
              </a:rPr>
              <a:t>      及市場定位</a:t>
            </a:r>
          </a:p>
          <a:p>
            <a:endParaRPr lang="zh-TW" altLang="en-US" dirty="0"/>
          </a:p>
        </p:txBody>
      </p:sp>
    </p:spTree>
    <p:extLst>
      <p:ext uri="{BB962C8B-B14F-4D97-AF65-F5344CB8AC3E}">
        <p14:creationId xmlns:p14="http://schemas.microsoft.com/office/powerpoint/2010/main" val="3391015817"/>
      </p:ext>
    </p:extLst>
  </p:cSld>
  <p:clrMapOvr>
    <a:masterClrMapping/>
  </p:clrMapOvr>
  <p:transition>
    <p:strips/>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TW" altLang="en-US" sz="4000" dirty="0">
                <a:solidFill>
                  <a:schemeClr val="tx1"/>
                </a:solidFill>
                <a:latin typeface="微軟正黑體" panose="020B0604030504040204" pitchFamily="34" charset="-120"/>
                <a:ea typeface="微軟正黑體" panose="020B0604030504040204" pitchFamily="34" charset="-120"/>
              </a:rPr>
              <a:t>個別項目需注意事項</a:t>
            </a:r>
            <a:r>
              <a:rPr lang="en-US" altLang="zh-TW" sz="4000" dirty="0">
                <a:solidFill>
                  <a:schemeClr val="tx1"/>
                </a:solidFill>
                <a:latin typeface="微軟正黑體" panose="020B0604030504040204" pitchFamily="34" charset="-120"/>
                <a:ea typeface="微軟正黑體" panose="020B0604030504040204" pitchFamily="34" charset="-120"/>
              </a:rPr>
              <a:t>(</a:t>
            </a:r>
            <a:r>
              <a:rPr lang="zh-TW" altLang="en-US" sz="4000" dirty="0">
                <a:solidFill>
                  <a:schemeClr val="tx1"/>
                </a:solidFill>
                <a:latin typeface="微軟正黑體" panose="020B0604030504040204" pitchFamily="34" charset="-120"/>
                <a:ea typeface="微軟正黑體" panose="020B0604030504040204" pitchFamily="34" charset="-120"/>
              </a:rPr>
              <a:t>續</a:t>
            </a:r>
            <a:r>
              <a:rPr lang="en-US" altLang="zh-TW" sz="4000" dirty="0">
                <a:solidFill>
                  <a:schemeClr val="tx1"/>
                </a:solidFill>
                <a:latin typeface="微軟正黑體" panose="020B0604030504040204" pitchFamily="34" charset="-120"/>
                <a:ea typeface="微軟正黑體" panose="020B0604030504040204" pitchFamily="34" charset="-120"/>
              </a:rPr>
              <a:t>)</a:t>
            </a: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sp>
        <p:nvSpPr>
          <p:cNvPr id="25603" name="Rectangle 3"/>
          <p:cNvSpPr>
            <a:spLocks noGrp="1" noChangeArrowheads="1"/>
          </p:cNvSpPr>
          <p:nvPr>
            <p:ph type="body" idx="1"/>
          </p:nvPr>
        </p:nvSpPr>
        <p:spPr>
          <a:xfrm>
            <a:off x="533400" y="1268413"/>
            <a:ext cx="7999413" cy="5180012"/>
          </a:xfrm>
        </p:spPr>
        <p:txBody>
          <a:bodyPr/>
          <a:lstStyle/>
          <a:p>
            <a:pPr>
              <a:buFont typeface="Wingdings" panose="05000000000000000000" pitchFamily="2" charset="2"/>
              <a:buNone/>
            </a:pPr>
            <a:r>
              <a:rPr lang="zh-TW" altLang="en-US" sz="2800" dirty="0"/>
              <a:t> </a:t>
            </a:r>
            <a:r>
              <a:rPr lang="en-US" altLang="zh-TW" sz="2800" dirty="0">
                <a:solidFill>
                  <a:srgbClr val="0033CC"/>
                </a:solidFill>
                <a:latin typeface="微軟正黑體" panose="020B0604030504040204" pitchFamily="34" charset="-120"/>
                <a:ea typeface="微軟正黑體" panose="020B0604030504040204" pitchFamily="34" charset="-120"/>
              </a:rPr>
              <a:t>iv. </a:t>
            </a:r>
            <a:r>
              <a:rPr lang="zh-TW" altLang="en-US" sz="2800" dirty="0">
                <a:solidFill>
                  <a:srgbClr val="0033CC"/>
                </a:solidFill>
                <a:latin typeface="微軟正黑體" panose="020B0604030504040204" pitchFamily="34" charset="-120"/>
                <a:ea typeface="微軟正黑體" panose="020B0604030504040204" pitchFamily="34" charset="-120"/>
              </a:rPr>
              <a:t>關於</a:t>
            </a:r>
            <a:r>
              <a:rPr lang="zh-TW" altLang="en-US" sz="2800" u="sng" dirty="0">
                <a:solidFill>
                  <a:srgbClr val="0033CC"/>
                </a:solidFill>
                <a:latin typeface="微軟正黑體" panose="020B0604030504040204" pitchFamily="34" charset="-120"/>
                <a:ea typeface="微軟正黑體" panose="020B0604030504040204" pitchFamily="34" charset="-120"/>
              </a:rPr>
              <a:t>如何擴大客源</a:t>
            </a:r>
            <a:r>
              <a:rPr lang="zh-TW" altLang="en-US" sz="2800" dirty="0">
                <a:solidFill>
                  <a:srgbClr val="0033CC"/>
                </a:solidFill>
                <a:latin typeface="微軟正黑體" panose="020B0604030504040204" pitchFamily="34" charset="-120"/>
                <a:ea typeface="微軟正黑體" panose="020B0604030504040204" pitchFamily="34" charset="-120"/>
              </a:rPr>
              <a:t>方面：</a:t>
            </a:r>
            <a:r>
              <a:rPr lang="zh-TW" altLang="en-US" sz="2800" dirty="0">
                <a:latin typeface="微軟正黑體" panose="020B0604030504040204" pitchFamily="34" charset="-120"/>
                <a:ea typeface="微軟正黑體" panose="020B0604030504040204" pitchFamily="34" charset="-120"/>
              </a:rPr>
              <a:t>循前項之說明</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(1)  </a:t>
            </a:r>
            <a:r>
              <a:rPr lang="zh-TW" altLang="en-US" sz="2800" dirty="0">
                <a:latin typeface="微軟正黑體" panose="020B0604030504040204" pitchFamily="34" charset="-120"/>
                <a:ea typeface="微軟正黑體" panose="020B0604030504040204" pitchFamily="34" charset="-120"/>
              </a:rPr>
              <a:t>點出現有市場的缺口及及潛在規模</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(2)  </a:t>
            </a:r>
            <a:r>
              <a:rPr lang="zh-TW" altLang="en-US" sz="2800" dirty="0">
                <a:latin typeface="微軟正黑體" panose="020B0604030504040204" pitchFamily="34" charset="-120"/>
                <a:ea typeface="微軟正黑體" panose="020B0604030504040204" pitchFamily="34" charset="-120"/>
              </a:rPr>
              <a:t>強調並說明自己的產品服務定位</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(3)  </a:t>
            </a:r>
            <a:r>
              <a:rPr lang="zh-TW" altLang="en-US" sz="2800" dirty="0">
                <a:latin typeface="微軟正黑體" panose="020B0604030504040204" pitchFamily="34" charset="-120"/>
                <a:ea typeface="微軟正黑體" panose="020B0604030504040204" pitchFamily="34" charset="-120"/>
              </a:rPr>
              <a:t>說明自己切入市場的策略</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(4)  </a:t>
            </a:r>
            <a:r>
              <a:rPr lang="zh-TW" altLang="en-US" sz="2800" dirty="0">
                <a:latin typeface="微軟正黑體" panose="020B0604030504040204" pitchFamily="34" charset="-120"/>
                <a:ea typeface="微軟正黑體" panose="020B0604030504040204" pitchFamily="34" charset="-120"/>
              </a:rPr>
              <a:t>需補充說明自己目前的供貨狀況</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條件</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與系</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統運作方式，及是否有遭斷貨或服務終止</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不</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及之風險，而你的因應之道又為何？</a:t>
            </a:r>
          </a:p>
        </p:txBody>
      </p:sp>
    </p:spTree>
    <p:extLst>
      <p:ext uri="{BB962C8B-B14F-4D97-AF65-F5344CB8AC3E}">
        <p14:creationId xmlns:p14="http://schemas.microsoft.com/office/powerpoint/2010/main" val="2348393442"/>
      </p:ext>
    </p:extLst>
  </p:cSld>
  <p:clrMapOvr>
    <a:masterClrMapping/>
  </p:clrMapOvr>
  <p:transition>
    <p:strips/>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TW" altLang="en-US" sz="4000" dirty="0">
                <a:solidFill>
                  <a:schemeClr val="tx1"/>
                </a:solidFill>
                <a:latin typeface="微軟正黑體" panose="020B0604030504040204" pitchFamily="34" charset="-120"/>
                <a:ea typeface="微軟正黑體" panose="020B0604030504040204" pitchFamily="34" charset="-120"/>
              </a:rPr>
              <a:t>個別項目需注意事項</a:t>
            </a:r>
            <a:r>
              <a:rPr lang="en-US" altLang="zh-TW" sz="4000" dirty="0">
                <a:solidFill>
                  <a:schemeClr val="tx1"/>
                </a:solidFill>
                <a:latin typeface="微軟正黑體" panose="020B0604030504040204" pitchFamily="34" charset="-120"/>
                <a:ea typeface="微軟正黑體" panose="020B0604030504040204" pitchFamily="34" charset="-120"/>
              </a:rPr>
              <a:t>(</a:t>
            </a:r>
            <a:r>
              <a:rPr lang="zh-TW" altLang="en-US" sz="4000" dirty="0">
                <a:solidFill>
                  <a:schemeClr val="tx1"/>
                </a:solidFill>
                <a:latin typeface="微軟正黑體" panose="020B0604030504040204" pitchFamily="34" charset="-120"/>
                <a:ea typeface="微軟正黑體" panose="020B0604030504040204" pitchFamily="34" charset="-120"/>
              </a:rPr>
              <a:t>續</a:t>
            </a:r>
            <a:r>
              <a:rPr lang="en-US" altLang="zh-TW" sz="4000" dirty="0">
                <a:solidFill>
                  <a:schemeClr val="tx1"/>
                </a:solidFill>
                <a:latin typeface="微軟正黑體" panose="020B0604030504040204" pitchFamily="34" charset="-120"/>
                <a:ea typeface="微軟正黑體" panose="020B0604030504040204" pitchFamily="34" charset="-120"/>
              </a:rPr>
              <a:t>)</a:t>
            </a: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sp>
        <p:nvSpPr>
          <p:cNvPr id="26627" name="Rectangle 3"/>
          <p:cNvSpPr>
            <a:spLocks noGrp="1" noChangeArrowheads="1"/>
          </p:cNvSpPr>
          <p:nvPr>
            <p:ph type="body" idx="1"/>
          </p:nvPr>
        </p:nvSpPr>
        <p:spPr>
          <a:xfrm>
            <a:off x="539750" y="981075"/>
            <a:ext cx="8070850" cy="5180013"/>
          </a:xfrm>
        </p:spPr>
        <p:txBody>
          <a:bodyPr/>
          <a:lstStyle/>
          <a:p>
            <a:pPr>
              <a:buFont typeface="Wingdings" panose="05000000000000000000" pitchFamily="2" charset="2"/>
              <a:buNone/>
            </a:pPr>
            <a:r>
              <a:rPr lang="en-US" altLang="zh-TW" sz="2800" dirty="0"/>
              <a:t>  </a:t>
            </a:r>
            <a:r>
              <a:rPr lang="en-US" altLang="zh-TW" sz="2800" dirty="0">
                <a:solidFill>
                  <a:srgbClr val="0033CC"/>
                </a:solidFill>
                <a:latin typeface="微軟正黑體" panose="020B0604030504040204" pitchFamily="34" charset="-120"/>
                <a:ea typeface="微軟正黑體" panose="020B0604030504040204" pitchFamily="34" charset="-120"/>
              </a:rPr>
              <a:t>v. </a:t>
            </a:r>
            <a:r>
              <a:rPr lang="zh-TW" altLang="en-US" sz="2800" dirty="0">
                <a:solidFill>
                  <a:srgbClr val="0033CC"/>
                </a:solidFill>
                <a:latin typeface="微軟正黑體" panose="020B0604030504040204" pitchFamily="34" charset="-120"/>
                <a:ea typeface="微軟正黑體" panose="020B0604030504040204" pitchFamily="34" charset="-120"/>
              </a:rPr>
              <a:t>關於</a:t>
            </a:r>
            <a:r>
              <a:rPr lang="zh-TW" altLang="en-US" sz="2800" u="sng" dirty="0">
                <a:solidFill>
                  <a:srgbClr val="0033CC"/>
                </a:solidFill>
                <a:latin typeface="微軟正黑體" panose="020B0604030504040204" pitchFamily="34" charset="-120"/>
                <a:ea typeface="微軟正黑體" panose="020B0604030504040204" pitchFamily="34" charset="-120"/>
              </a:rPr>
              <a:t>銷售方式</a:t>
            </a:r>
            <a:r>
              <a:rPr lang="zh-TW" altLang="en-US" sz="2800" dirty="0">
                <a:solidFill>
                  <a:srgbClr val="0033CC"/>
                </a:solidFill>
                <a:latin typeface="微軟正黑體" panose="020B0604030504040204" pitchFamily="34" charset="-120"/>
                <a:ea typeface="微軟正黑體" panose="020B0604030504040204" pitchFamily="34" charset="-120"/>
              </a:rPr>
              <a:t>的說明方面</a:t>
            </a:r>
            <a:r>
              <a:rPr lang="zh-TW" altLang="en-US" sz="2800" dirty="0">
                <a:latin typeface="微軟正黑體" panose="020B0604030504040204" pitchFamily="34" charset="-120"/>
                <a:ea typeface="微軟正黑體" panose="020B0604030504040204" pitchFamily="34" charset="-120"/>
              </a:rPr>
              <a:t>：呼應前市場策略</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的提舉</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(1)  </a:t>
            </a:r>
            <a:r>
              <a:rPr lang="zh-TW" altLang="en-US" sz="2800" dirty="0">
                <a:latin typeface="微軟正黑體" panose="020B0604030504040204" pitchFamily="34" charset="-120"/>
                <a:ea typeface="微軟正黑體" panose="020B0604030504040204" pitchFamily="34" charset="-120"/>
              </a:rPr>
              <a:t>詳細說明自己的銷售計劃</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方式</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手法</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(2)  </a:t>
            </a:r>
            <a:r>
              <a:rPr lang="zh-TW" altLang="en-US" sz="2800" dirty="0">
                <a:latin typeface="微軟正黑體" panose="020B0604030504040204" pitchFamily="34" charset="-120"/>
                <a:ea typeface="微軟正黑體" panose="020B0604030504040204" pitchFamily="34" charset="-120"/>
              </a:rPr>
              <a:t>標出時間標竿與計劃銷售目標</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zh-TW" altLang="en-US" sz="2800" dirty="0">
                <a:solidFill>
                  <a:srgbClr val="0033CC"/>
                </a:solidFill>
                <a:latin typeface="微軟正黑體" panose="020B0604030504040204" pitchFamily="34" charset="-120"/>
                <a:ea typeface="微軟正黑體" panose="020B0604030504040204" pitchFamily="34" charset="-120"/>
              </a:rPr>
              <a:t> </a:t>
            </a:r>
            <a:r>
              <a:rPr lang="en-US" altLang="zh-TW" sz="2800" dirty="0">
                <a:solidFill>
                  <a:srgbClr val="0033CC"/>
                </a:solidFill>
                <a:latin typeface="微軟正黑體" panose="020B0604030504040204" pitchFamily="34" charset="-120"/>
                <a:ea typeface="微軟正黑體" panose="020B0604030504040204" pitchFamily="34" charset="-120"/>
              </a:rPr>
              <a:t>vi.  </a:t>
            </a:r>
            <a:r>
              <a:rPr lang="zh-TW" altLang="en-US" sz="2800" dirty="0">
                <a:solidFill>
                  <a:srgbClr val="0033CC"/>
                </a:solidFill>
                <a:latin typeface="微軟正黑體" panose="020B0604030504040204" pitchFamily="34" charset="-120"/>
                <a:ea typeface="微軟正黑體" panose="020B0604030504040204" pitchFamily="34" charset="-120"/>
              </a:rPr>
              <a:t>關於</a:t>
            </a:r>
            <a:r>
              <a:rPr lang="zh-TW" altLang="en-US" sz="2800" u="sng" dirty="0">
                <a:solidFill>
                  <a:srgbClr val="0033CC"/>
                </a:solidFill>
                <a:latin typeface="微軟正黑體" panose="020B0604030504040204" pitchFamily="34" charset="-120"/>
                <a:ea typeface="微軟正黑體" panose="020B0604030504040204" pitchFamily="34" charset="-120"/>
              </a:rPr>
              <a:t>競爭優勢</a:t>
            </a:r>
            <a:r>
              <a:rPr lang="zh-TW" altLang="en-US" sz="2800" dirty="0">
                <a:solidFill>
                  <a:srgbClr val="0033CC"/>
                </a:solidFill>
                <a:latin typeface="微軟正黑體" panose="020B0604030504040204" pitchFamily="34" charset="-120"/>
                <a:ea typeface="微軟正黑體" panose="020B0604030504040204" pitchFamily="34" charset="-120"/>
              </a:rPr>
              <a:t>的說明方面</a:t>
            </a:r>
            <a:r>
              <a:rPr lang="zh-TW" altLang="en-US" sz="2800" dirty="0">
                <a:latin typeface="微軟正黑體" panose="020B0604030504040204" pitchFamily="34" charset="-120"/>
                <a:ea typeface="微軟正黑體" panose="020B0604030504040204" pitchFamily="34" charset="-120"/>
              </a:rPr>
              <a:t>：</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(1)  </a:t>
            </a:r>
            <a:r>
              <a:rPr lang="zh-TW" altLang="en-US" sz="2800" dirty="0">
                <a:latin typeface="微軟正黑體" panose="020B0604030504040204" pitchFamily="34" charset="-120"/>
                <a:ea typeface="微軟正黑體" panose="020B0604030504040204" pitchFamily="34" charset="-120"/>
              </a:rPr>
              <a:t>以列舉自己的優勢</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機會</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威脅</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劣勢的四項方</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式表現。</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(2)  </a:t>
            </a:r>
            <a:r>
              <a:rPr lang="zh-TW" altLang="en-US" sz="2800" dirty="0">
                <a:latin typeface="微軟正黑體" panose="020B0604030504040204" pitchFamily="34" charset="-120"/>
                <a:ea typeface="微軟正黑體" panose="020B0604030504040204" pitchFamily="34" charset="-120"/>
              </a:rPr>
              <a:t>表持自己優勢並抓住現有及未來機會的方法</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應詳加說明列舉。</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(3)  </a:t>
            </a:r>
            <a:r>
              <a:rPr lang="zh-TW" altLang="en-US" sz="2800" dirty="0">
                <a:latin typeface="微軟正黑體" panose="020B0604030504040204" pitchFamily="34" charset="-120"/>
                <a:ea typeface="微軟正黑體" panose="020B0604030504040204" pitchFamily="34" charset="-120"/>
              </a:rPr>
              <a:t>對自己的所面對的威脅與自身的弱勢狀況，</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提出解決方案與因應之道。</a:t>
            </a:r>
          </a:p>
        </p:txBody>
      </p:sp>
    </p:spTree>
    <p:extLst>
      <p:ext uri="{BB962C8B-B14F-4D97-AF65-F5344CB8AC3E}">
        <p14:creationId xmlns:p14="http://schemas.microsoft.com/office/powerpoint/2010/main" val="3597439918"/>
      </p:ext>
    </p:extLst>
  </p:cSld>
  <p:clrMapOvr>
    <a:masterClrMapping/>
  </p:clrMapOvr>
  <p:transition>
    <p:strip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TW" altLang="en-US" sz="4000" dirty="0">
                <a:solidFill>
                  <a:schemeClr val="tx1"/>
                </a:solidFill>
                <a:latin typeface="微軟正黑體" panose="020B0604030504040204" pitchFamily="34" charset="-120"/>
                <a:ea typeface="微軟正黑體" panose="020B0604030504040204" pitchFamily="34" charset="-120"/>
              </a:rPr>
              <a:t>個別項目需注意事項</a:t>
            </a:r>
            <a:r>
              <a:rPr lang="en-US" altLang="zh-TW" sz="4000" dirty="0">
                <a:solidFill>
                  <a:schemeClr val="tx1"/>
                </a:solidFill>
                <a:latin typeface="微軟正黑體" panose="020B0604030504040204" pitchFamily="34" charset="-120"/>
                <a:ea typeface="微軟正黑體" panose="020B0604030504040204" pitchFamily="34" charset="-120"/>
              </a:rPr>
              <a:t>(</a:t>
            </a:r>
            <a:r>
              <a:rPr lang="zh-TW" altLang="en-US" sz="4000" dirty="0">
                <a:solidFill>
                  <a:schemeClr val="tx1"/>
                </a:solidFill>
                <a:latin typeface="微軟正黑體" panose="020B0604030504040204" pitchFamily="34" charset="-120"/>
                <a:ea typeface="微軟正黑體" panose="020B0604030504040204" pitchFamily="34" charset="-120"/>
              </a:rPr>
              <a:t>續</a:t>
            </a:r>
            <a:r>
              <a:rPr lang="en-US" altLang="zh-TW" sz="4000" dirty="0">
                <a:solidFill>
                  <a:schemeClr val="tx1"/>
                </a:solidFill>
                <a:latin typeface="微軟正黑體" panose="020B0604030504040204" pitchFamily="34" charset="-120"/>
                <a:ea typeface="微軟正黑體" panose="020B0604030504040204" pitchFamily="34" charset="-120"/>
              </a:rPr>
              <a:t>)</a:t>
            </a: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sp>
        <p:nvSpPr>
          <p:cNvPr id="27651" name="Rectangle 3"/>
          <p:cNvSpPr>
            <a:spLocks noGrp="1" noChangeArrowheads="1"/>
          </p:cNvSpPr>
          <p:nvPr>
            <p:ph type="body" idx="1"/>
          </p:nvPr>
        </p:nvSpPr>
        <p:spPr>
          <a:xfrm>
            <a:off x="533400" y="1268413"/>
            <a:ext cx="8070850" cy="5180012"/>
          </a:xfrm>
        </p:spPr>
        <p:txBody>
          <a:bodyPr/>
          <a:lstStyle/>
          <a:p>
            <a:pPr>
              <a:buFont typeface="Wingdings" panose="05000000000000000000" pitchFamily="2" charset="2"/>
              <a:buNone/>
            </a:pPr>
            <a:r>
              <a:rPr lang="en-US" altLang="zh-TW" sz="2800" dirty="0">
                <a:solidFill>
                  <a:srgbClr val="0033CC"/>
                </a:solidFill>
                <a:latin typeface="微軟正黑體" panose="020B0604030504040204" pitchFamily="34" charset="-120"/>
                <a:ea typeface="微軟正黑體" panose="020B0604030504040204" pitchFamily="34" charset="-120"/>
              </a:rPr>
              <a:t>vii. </a:t>
            </a:r>
            <a:r>
              <a:rPr lang="zh-TW" altLang="en-US" sz="2800" dirty="0">
                <a:solidFill>
                  <a:srgbClr val="0033CC"/>
                </a:solidFill>
                <a:latin typeface="微軟正黑體" panose="020B0604030504040204" pitchFamily="34" charset="-120"/>
                <a:ea typeface="微軟正黑體" panose="020B0604030504040204" pitchFamily="34" charset="-120"/>
              </a:rPr>
              <a:t>關於</a:t>
            </a:r>
            <a:r>
              <a:rPr lang="zh-TW" altLang="en-US" sz="2800" u="sng" dirty="0">
                <a:solidFill>
                  <a:srgbClr val="0033CC"/>
                </a:solidFill>
                <a:latin typeface="微軟正黑體" panose="020B0604030504040204" pitchFamily="34" charset="-120"/>
                <a:ea typeface="微軟正黑體" panose="020B0604030504040204" pitchFamily="34" charset="-120"/>
              </a:rPr>
              <a:t>市場潛力及未來展望</a:t>
            </a:r>
            <a:r>
              <a:rPr lang="zh-TW" altLang="en-US" sz="2800" dirty="0">
                <a:solidFill>
                  <a:srgbClr val="0033CC"/>
                </a:solidFill>
                <a:latin typeface="微軟正黑體" panose="020B0604030504040204" pitchFamily="34" charset="-120"/>
                <a:ea typeface="微軟正黑體" panose="020B0604030504040204" pitchFamily="34" charset="-120"/>
              </a:rPr>
              <a:t>方面</a:t>
            </a:r>
            <a:r>
              <a:rPr lang="zh-TW" altLang="en-US" sz="2800" dirty="0">
                <a:latin typeface="微軟正黑體" panose="020B0604030504040204" pitchFamily="34" charset="-120"/>
                <a:ea typeface="微軟正黑體" panose="020B0604030504040204" pitchFamily="34" charset="-120"/>
              </a:rPr>
              <a:t>：</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(1)  </a:t>
            </a:r>
            <a:r>
              <a:rPr lang="zh-TW" altLang="en-US" sz="2800" dirty="0">
                <a:latin typeface="微軟正黑體" panose="020B0604030504040204" pitchFamily="34" charset="-120"/>
                <a:ea typeface="微軟正黑體" panose="020B0604030504040204" pitchFamily="34" charset="-120"/>
              </a:rPr>
              <a:t>儘量以客觀資料佐證自己對前景的看法。</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(2)  </a:t>
            </a:r>
            <a:r>
              <a:rPr lang="zh-TW" altLang="en-US" sz="2800" dirty="0">
                <a:latin typeface="微軟正黑體" panose="020B0604030504040204" pitchFamily="34" charset="-120"/>
                <a:ea typeface="微軟正黑體" panose="020B0604030504040204" pitchFamily="34" charset="-120"/>
              </a:rPr>
              <a:t>夢想不必很偉大，但企業絕對要有永續經營</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的想法。</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(3)  </a:t>
            </a:r>
            <a:r>
              <a:rPr lang="zh-TW" altLang="en-US" sz="2800" dirty="0">
                <a:latin typeface="微軟正黑體" panose="020B0604030504040204" pitchFamily="34" charset="-120"/>
                <a:ea typeface="微軟正黑體" panose="020B0604030504040204" pitchFamily="34" charset="-120"/>
              </a:rPr>
              <a:t>以未來的</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年的發展為企業規劃的時間段落最</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佳。 </a:t>
            </a:r>
          </a:p>
        </p:txBody>
      </p:sp>
    </p:spTree>
    <p:extLst>
      <p:ext uri="{BB962C8B-B14F-4D97-AF65-F5344CB8AC3E}">
        <p14:creationId xmlns:p14="http://schemas.microsoft.com/office/powerpoint/2010/main" val="2934235087"/>
      </p:ext>
    </p:extLst>
  </p:cSld>
  <p:clrMapOvr>
    <a:masterClrMapping/>
  </p:clrMapOvr>
  <p:transition>
    <p:strip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solidFill>
                  <a:srgbClr val="FF0000"/>
                </a:solidFill>
                <a:latin typeface="微軟正黑體" panose="020B0604030504040204" pitchFamily="34" charset="-120"/>
                <a:ea typeface="微軟正黑體" panose="020B0604030504040204" pitchFamily="34" charset="-120"/>
              </a:rPr>
              <a:t>微型創業要知道的事</a:t>
            </a:r>
          </a:p>
        </p:txBody>
      </p:sp>
      <p:sp>
        <p:nvSpPr>
          <p:cNvPr id="3" name="內容版面配置區 2"/>
          <p:cNvSpPr>
            <a:spLocks noGrp="1"/>
          </p:cNvSpPr>
          <p:nvPr>
            <p:ph idx="1"/>
          </p:nvPr>
        </p:nvSpPr>
        <p:spPr/>
        <p:txBody>
          <a:bodyPr/>
          <a:lstStyle/>
          <a:p>
            <a:r>
              <a:rPr lang="zh-TW" altLang="en-US" sz="2800" dirty="0">
                <a:latin typeface="微軟正黑體" panose="020B0604030504040204" pitchFamily="34" charset="-120"/>
                <a:ea typeface="微軟正黑體" panose="020B0604030504040204" pitchFamily="34" charset="-120"/>
              </a:rPr>
              <a:t>找到自己的創業點子</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個人主軸</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市場主軸</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商業模式的三大要素</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賣給誰</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賣什麼</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顧客為何買</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創業所需的資金有哪些</a:t>
            </a:r>
            <a:r>
              <a:rPr lang="en-US" altLang="zh-TW" sz="2800" dirty="0">
                <a:latin typeface="微軟正黑體" panose="020B0604030504040204" pitchFamily="34" charset="-120"/>
                <a:ea typeface="微軟正黑體" panose="020B0604030504040204" pitchFamily="34" charset="-120"/>
              </a:rPr>
              <a:t>?</a:t>
            </a:r>
          </a:p>
          <a:p>
            <a:r>
              <a:rPr lang="zh-TW" altLang="en-US" sz="2800" dirty="0">
                <a:latin typeface="微軟正黑體" panose="020B0604030504040204" pitchFamily="34" charset="-120"/>
                <a:ea typeface="微軟正黑體" panose="020B0604030504040204" pitchFamily="34" charset="-120"/>
              </a:rPr>
              <a:t>能接受創業的風險容忍度</a:t>
            </a:r>
            <a:r>
              <a:rPr lang="en-US" altLang="zh-TW" sz="28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6</a:t>
            </a:fld>
            <a:endParaRPr lang="en-US" altLang="zh-TW" dirty="0">
              <a:solidFill>
                <a:srgbClr val="000000"/>
              </a:solidFill>
            </a:endParaRPr>
          </a:p>
        </p:txBody>
      </p:sp>
      <p:sp>
        <p:nvSpPr>
          <p:cNvPr id="4" name="書卷 (水平) 3"/>
          <p:cNvSpPr/>
          <p:nvPr/>
        </p:nvSpPr>
        <p:spPr bwMode="auto">
          <a:xfrm>
            <a:off x="4860031" y="2060848"/>
            <a:ext cx="4169657" cy="1512168"/>
          </a:xfrm>
          <a:prstGeom prst="horizontalScroll">
            <a:avLst/>
          </a:prstGeom>
          <a:solidFill>
            <a:schemeClr val="bg2">
              <a:lumMod val="40000"/>
              <a:lumOff val="60000"/>
            </a:schemeClr>
          </a:solid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創業小格言：</a:t>
            </a:r>
            <a:endPar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你不用很厲害就可以開始</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endParaRPr>
          </a:p>
          <a:p>
            <a:pPr marL="0" marR="0" indent="0" algn="ctr" defTabSz="914400" rtl="0" eaLnBrk="0" fontAlgn="base" latinLnBrk="0" hangingPunct="0">
              <a:lnSpc>
                <a:spcPct val="100000"/>
              </a:lnSpc>
              <a:spcBef>
                <a:spcPct val="0"/>
              </a:spcBef>
              <a:spcAft>
                <a:spcPct val="0"/>
              </a:spcAft>
              <a:buClrTx/>
              <a:buSzTx/>
              <a:buFontTx/>
              <a:buNone/>
              <a:tabLst/>
            </a:pPr>
            <a:r>
              <a:rPr lang="zh-TW" altLang="en-US" sz="2000" b="1" dirty="0">
                <a:solidFill>
                  <a:srgbClr val="FF0000"/>
                </a:solidFill>
                <a:latin typeface="微軟正黑體" panose="020B0604030504040204" pitchFamily="34" charset="-120"/>
                <a:ea typeface="微軟正黑體" panose="020B0604030504040204" pitchFamily="34" charset="-120"/>
              </a:rPr>
              <a:t>你要開始才能變得很厲害</a:t>
            </a:r>
            <a:endPar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4730709"/>
      </p:ext>
    </p:extLst>
  </p:cSld>
  <p:clrMapOvr>
    <a:masterClrMapping/>
  </p:clrMapOvr>
  <p:transition>
    <p:strips/>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TW" altLang="en-US" sz="4000" dirty="0">
                <a:solidFill>
                  <a:schemeClr val="tx1"/>
                </a:solidFill>
                <a:latin typeface="微軟正黑體" panose="020B0604030504040204" pitchFamily="34" charset="-120"/>
                <a:ea typeface="微軟正黑體" panose="020B0604030504040204" pitchFamily="34" charset="-120"/>
              </a:rPr>
              <a:t>個別項目需注意事項</a:t>
            </a:r>
            <a:r>
              <a:rPr lang="en-US" altLang="zh-TW" sz="4000" dirty="0">
                <a:solidFill>
                  <a:schemeClr val="tx1"/>
                </a:solidFill>
                <a:latin typeface="微軟正黑體" panose="020B0604030504040204" pitchFamily="34" charset="-120"/>
                <a:ea typeface="微軟正黑體" panose="020B0604030504040204" pitchFamily="34" charset="-120"/>
              </a:rPr>
              <a:t>(</a:t>
            </a:r>
            <a:r>
              <a:rPr lang="zh-TW" altLang="en-US" sz="4000" dirty="0">
                <a:solidFill>
                  <a:schemeClr val="tx1"/>
                </a:solidFill>
                <a:latin typeface="微軟正黑體" panose="020B0604030504040204" pitchFamily="34" charset="-120"/>
                <a:ea typeface="微軟正黑體" panose="020B0604030504040204" pitchFamily="34" charset="-120"/>
              </a:rPr>
              <a:t>續</a:t>
            </a:r>
            <a:r>
              <a:rPr lang="en-US" altLang="zh-TW" sz="4000" dirty="0">
                <a:solidFill>
                  <a:schemeClr val="tx1"/>
                </a:solidFill>
                <a:latin typeface="微軟正黑體" panose="020B0604030504040204" pitchFamily="34" charset="-120"/>
                <a:ea typeface="微軟正黑體" panose="020B0604030504040204" pitchFamily="34" charset="-120"/>
              </a:rPr>
              <a:t>)</a:t>
            </a: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sp>
        <p:nvSpPr>
          <p:cNvPr id="28675" name="Rectangle 3"/>
          <p:cNvSpPr>
            <a:spLocks noGrp="1" noChangeArrowheads="1"/>
          </p:cNvSpPr>
          <p:nvPr>
            <p:ph type="body" idx="1"/>
          </p:nvPr>
        </p:nvSpPr>
        <p:spPr>
          <a:xfrm>
            <a:off x="533400" y="1268413"/>
            <a:ext cx="8070850" cy="5180012"/>
          </a:xfrm>
        </p:spPr>
        <p:txBody>
          <a:bodyPr/>
          <a:lstStyle/>
          <a:p>
            <a:pPr>
              <a:buFont typeface="Wingdings" panose="05000000000000000000" pitchFamily="2" charset="2"/>
              <a:buNone/>
            </a:pPr>
            <a:r>
              <a:rPr lang="en-US" altLang="zh-TW" sz="2800" dirty="0">
                <a:solidFill>
                  <a:srgbClr val="0033CC"/>
                </a:solidFill>
                <a:latin typeface="微軟正黑體" panose="020B0604030504040204" pitchFamily="34" charset="-120"/>
                <a:ea typeface="微軟正黑體" panose="020B0604030504040204" pitchFamily="34" charset="-120"/>
              </a:rPr>
              <a:t>viii.  </a:t>
            </a:r>
            <a:r>
              <a:rPr lang="zh-TW" altLang="en-US" sz="2800" dirty="0">
                <a:solidFill>
                  <a:srgbClr val="0033CC"/>
                </a:solidFill>
                <a:latin typeface="微軟正黑體" panose="020B0604030504040204" pitchFamily="34" charset="-120"/>
                <a:ea typeface="微軟正黑體" panose="020B0604030504040204" pitchFamily="34" charset="-120"/>
              </a:rPr>
              <a:t>關於</a:t>
            </a:r>
            <a:r>
              <a:rPr lang="zh-TW" altLang="en-US" sz="2800" u="sng" dirty="0">
                <a:solidFill>
                  <a:srgbClr val="0033CC"/>
                </a:solidFill>
                <a:latin typeface="微軟正黑體" panose="020B0604030504040204" pitchFamily="34" charset="-120"/>
                <a:ea typeface="微軟正黑體" panose="020B0604030504040204" pitchFamily="34" charset="-120"/>
              </a:rPr>
              <a:t>償債計畫</a:t>
            </a:r>
            <a:r>
              <a:rPr lang="zh-TW" altLang="en-US" sz="2800" dirty="0">
                <a:solidFill>
                  <a:srgbClr val="0033CC"/>
                </a:solidFill>
                <a:latin typeface="微軟正黑體" panose="020B0604030504040204" pitchFamily="34" charset="-120"/>
                <a:ea typeface="微軟正黑體" panose="020B0604030504040204" pitchFamily="34" charset="-120"/>
              </a:rPr>
              <a:t>方面</a:t>
            </a:r>
            <a:r>
              <a:rPr lang="zh-TW" altLang="en-US" sz="2800" dirty="0">
                <a:latin typeface="微軟正黑體" panose="020B0604030504040204" pitchFamily="34" charset="-120"/>
                <a:ea typeface="微軟正黑體" panose="020B0604030504040204" pitchFamily="34" charset="-120"/>
              </a:rPr>
              <a:t>：</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(1)  </a:t>
            </a:r>
            <a:r>
              <a:rPr lang="zh-TW" altLang="en-US" sz="2800" dirty="0">
                <a:latin typeface="微軟正黑體" panose="020B0604030504040204" pitchFamily="34" charset="-120"/>
                <a:ea typeface="微軟正黑體" panose="020B0604030504040204" pitchFamily="34" charset="-120"/>
              </a:rPr>
              <a:t>數字化列表說明。</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(2)  </a:t>
            </a:r>
            <a:r>
              <a:rPr lang="zh-TW" altLang="en-US" sz="2800" dirty="0">
                <a:latin typeface="微軟正黑體" panose="020B0604030504040204" pitchFamily="34" charset="-120"/>
                <a:ea typeface="微軟正黑體" panose="020B0604030504040204" pitchFamily="34" charset="-120"/>
              </a:rPr>
              <a:t>標明替代性方案，並加以說明之。</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(3)  </a:t>
            </a:r>
            <a:r>
              <a:rPr lang="zh-TW" altLang="en-US" sz="2800" dirty="0">
                <a:latin typeface="微軟正黑體" panose="020B0604030504040204" pitchFamily="34" charset="-120"/>
                <a:ea typeface="微軟正黑體" panose="020B0604030504040204" pitchFamily="34" charset="-120"/>
              </a:rPr>
              <a:t>儘量以盈餘的方式來償還貸款，若能有愈多</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元的還款方式當然愈佳。</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(4)  </a:t>
            </a:r>
            <a:r>
              <a:rPr lang="zh-TW" altLang="en-US" sz="2800" dirty="0">
                <a:latin typeface="微軟正黑體" panose="020B0604030504040204" pitchFamily="34" charset="-120"/>
                <a:ea typeface="微軟正黑體" panose="020B0604030504040204" pitchFamily="34" charset="-120"/>
              </a:rPr>
              <a:t>儘量以時間序列</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現金流量表的方式來表現。</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(5)  </a:t>
            </a:r>
            <a:r>
              <a:rPr lang="zh-TW" altLang="en-US" sz="2800" dirty="0">
                <a:latin typeface="微軟正黑體" panose="020B0604030504040204" pitchFamily="34" charset="-120"/>
                <a:ea typeface="微軟正黑體" panose="020B0604030504040204" pitchFamily="34" charset="-120"/>
              </a:rPr>
              <a:t>預估之假設基準應力求真實並佐以客觀數據</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資料為佳。</a:t>
            </a:r>
          </a:p>
          <a:p>
            <a:pPr>
              <a:buFont typeface="Wingdings" panose="05000000000000000000" pitchFamily="2" charset="2"/>
              <a:buNone/>
            </a:pPr>
            <a:r>
              <a:rPr lang="en-US" altLang="zh-TW" sz="2800" dirty="0">
                <a:latin typeface="微軟正黑體" panose="020B0604030504040204" pitchFamily="34" charset="-120"/>
                <a:ea typeface="微軟正黑體" panose="020B0604030504040204" pitchFamily="34" charset="-120"/>
              </a:rPr>
              <a:t>(6)  </a:t>
            </a:r>
            <a:r>
              <a:rPr lang="zh-TW" altLang="en-US" sz="2800" dirty="0">
                <a:latin typeface="微軟正黑體" panose="020B0604030504040204" pitchFamily="34" charset="-120"/>
                <a:ea typeface="微軟正黑體" panose="020B0604030504040204" pitchFamily="34" charset="-120"/>
              </a:rPr>
              <a:t>試作風險性分析，即標出自己在狀況最好及</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狀況最差情況下的還款計劃。</a:t>
            </a:r>
          </a:p>
        </p:txBody>
      </p:sp>
    </p:spTree>
    <p:extLst>
      <p:ext uri="{BB962C8B-B14F-4D97-AF65-F5344CB8AC3E}">
        <p14:creationId xmlns:p14="http://schemas.microsoft.com/office/powerpoint/2010/main" val="2467319368"/>
      </p:ext>
    </p:extLst>
  </p:cSld>
  <p:clrMapOvr>
    <a:masterClrMapping/>
  </p:clrMapOvr>
  <p:transition>
    <p:strips/>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zh-TW" altLang="en-US"/>
          </a:p>
        </p:txBody>
      </p:sp>
      <p:sp>
        <p:nvSpPr>
          <p:cNvPr id="29699" name="Rectangle 3"/>
          <p:cNvSpPr>
            <a:spLocks noGrp="1" noChangeArrowheads="1"/>
          </p:cNvSpPr>
          <p:nvPr>
            <p:ph type="body" idx="1"/>
          </p:nvPr>
        </p:nvSpPr>
        <p:spPr>
          <a:xfrm>
            <a:off x="533400" y="1268413"/>
            <a:ext cx="8143056" cy="5180012"/>
          </a:xfrm>
        </p:spPr>
        <p:txBody>
          <a:bodyPr/>
          <a:lstStyle/>
          <a:p>
            <a:r>
              <a:rPr lang="zh-TW" altLang="en-US" sz="2800" dirty="0">
                <a:latin typeface="微軟正黑體" panose="020B0604030504040204" pitchFamily="34" charset="-120"/>
                <a:ea typeface="微軟正黑體" panose="020B0604030504040204" pitchFamily="34" charset="-120"/>
              </a:rPr>
              <a:t>關於全部股東</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合夥人</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名冊方面：</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err="1">
                <a:latin typeface="微軟正黑體" panose="020B0604030504040204" pitchFamily="34" charset="-120"/>
                <a:ea typeface="微軟正黑體" panose="020B0604030504040204" pitchFamily="34" charset="-120"/>
              </a:rPr>
              <a:t>i</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最好經營的人要出錢，一起經營的夥伴也</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要出錢！</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ii. </a:t>
            </a:r>
            <a:r>
              <a:rPr lang="zh-TW" altLang="en-US" sz="2800" dirty="0">
                <a:latin typeface="微軟正黑體" panose="020B0604030504040204" pitchFamily="34" charset="-120"/>
                <a:ea typeface="微軟正黑體" panose="020B0604030504040204" pitchFamily="34" charset="-120"/>
              </a:rPr>
              <a:t>若有一起創業之志同道合或學有專精者很</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多</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但卻非出資者的話</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，務必特別另闢表</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格說明經營團隊的組員</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學經歷，加以列舉</a:t>
            </a:r>
          </a:p>
          <a:p>
            <a:pPr>
              <a:buFont typeface="Wingdings" panose="05000000000000000000" pitchFamily="2" charset="2"/>
              <a:buNone/>
            </a:pPr>
            <a:r>
              <a:rPr lang="zh-TW" altLang="en-US" sz="2800" dirty="0">
                <a:latin typeface="微軟正黑體" panose="020B0604030504040204" pitchFamily="34" charset="-120"/>
                <a:ea typeface="微軟正黑體" panose="020B0604030504040204" pitchFamily="34" charset="-120"/>
              </a:rPr>
              <a:t>     說明並檢付相關證照文件。</a:t>
            </a:r>
          </a:p>
        </p:txBody>
      </p:sp>
    </p:spTree>
    <p:extLst>
      <p:ext uri="{BB962C8B-B14F-4D97-AF65-F5344CB8AC3E}">
        <p14:creationId xmlns:p14="http://schemas.microsoft.com/office/powerpoint/2010/main" val="386450946"/>
      </p:ext>
    </p:extLst>
  </p:cSld>
  <p:clrMapOvr>
    <a:masterClrMapping/>
  </p:clrMapOvr>
  <p:transition>
    <p:strips/>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zh-TW" altLang="en-US" sz="4000" dirty="0">
                <a:latin typeface="微軟正黑體" panose="020B0604030504040204" pitchFamily="34" charset="-120"/>
                <a:ea typeface="微軟正黑體" panose="020B0604030504040204" pitchFamily="34" charset="-120"/>
              </a:rPr>
              <a:t>認識損益平衡點</a:t>
            </a:r>
            <a:endParaRPr lang="en-US" altLang="zh-TW" sz="4000" dirty="0">
              <a:latin typeface="微軟正黑體" panose="020B0604030504040204" pitchFamily="34" charset="-120"/>
              <a:ea typeface="微軟正黑體" panose="020B0604030504040204" pitchFamily="34" charset="-120"/>
            </a:endParaRPr>
          </a:p>
        </p:txBody>
      </p:sp>
      <p:sp>
        <p:nvSpPr>
          <p:cNvPr id="46083" name="Rectangle 3"/>
          <p:cNvSpPr>
            <a:spLocks noGrp="1" noChangeArrowheads="1"/>
          </p:cNvSpPr>
          <p:nvPr>
            <p:ph type="body" idx="1"/>
          </p:nvPr>
        </p:nvSpPr>
        <p:spPr/>
        <p:txBody>
          <a:bodyPr/>
          <a:lstStyle/>
          <a:p>
            <a:r>
              <a:rPr lang="zh-TW" altLang="en-US" sz="2800" dirty="0">
                <a:latin typeface="微軟正黑體" panose="020B0604030504040204" pitchFamily="34" charset="-120"/>
                <a:ea typeface="微軟正黑體" panose="020B0604030504040204" pitchFamily="34" charset="-120"/>
              </a:rPr>
              <a:t>損益平衡點</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在一段時間及一定成本與費用狀況下，要達到多少業績才能不賺不賠</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要達到合理或滿意的利潤，要做到多少業績</a:t>
            </a:r>
          </a:p>
          <a:p>
            <a:r>
              <a:rPr kumimoji="0" lang="zh-TW" altLang="en-US" sz="2800" dirty="0">
                <a:latin typeface="微軟正黑體" panose="020B0604030504040204" pitchFamily="34" charset="-120"/>
                <a:ea typeface="微軟正黑體" panose="020B0604030504040204" pitchFamily="34" charset="-120"/>
              </a:rPr>
              <a:t>損益平衡點公式</a:t>
            </a:r>
          </a:p>
          <a:p>
            <a:pPr>
              <a:buFont typeface="Wingdings" pitchFamily="2" charset="2"/>
              <a:buNone/>
            </a:pPr>
            <a:r>
              <a:rPr kumimoji="0" lang="zh-TW" altLang="en-US" sz="2800" dirty="0">
                <a:latin typeface="微軟正黑體" panose="020B0604030504040204" pitchFamily="34" charset="-120"/>
                <a:ea typeface="微軟正黑體" panose="020B0604030504040204" pitchFamily="34" charset="-120"/>
              </a:rPr>
              <a:t>   </a:t>
            </a:r>
            <a:r>
              <a:rPr kumimoji="0" lang="zh-TW" altLang="en-US" sz="2800" b="1" dirty="0">
                <a:solidFill>
                  <a:srgbClr val="FF0000"/>
                </a:solidFill>
                <a:latin typeface="微軟正黑體" panose="020B0604030504040204" pitchFamily="34" charset="-120"/>
                <a:ea typeface="微軟正黑體" panose="020B0604030504040204" pitchFamily="34" charset="-120"/>
              </a:rPr>
              <a:t>業績＝固定成本＋變動成本＋利潤</a:t>
            </a:r>
          </a:p>
        </p:txBody>
      </p:sp>
      <p:sp>
        <p:nvSpPr>
          <p:cNvPr id="3" name="投影片編號版面配置區 2"/>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62</a:t>
            </a:fld>
            <a:endParaRPr lang="en-US" altLang="zh-TW">
              <a:solidFill>
                <a:srgbClr val="000000"/>
              </a:solidFill>
            </a:endParaRPr>
          </a:p>
        </p:txBody>
      </p:sp>
    </p:spTree>
    <p:extLst>
      <p:ext uri="{BB962C8B-B14F-4D97-AF65-F5344CB8AC3E}">
        <p14:creationId xmlns:p14="http://schemas.microsoft.com/office/powerpoint/2010/main" val="1639783917"/>
      </p:ext>
    </p:extLst>
  </p:cSld>
  <p:clrMapOvr>
    <a:masterClrMapping/>
  </p:clrMapOvr>
  <p:transition>
    <p:strips/>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認識損益平衡點</a:t>
            </a:r>
            <a:endParaRPr lang="en-US" altLang="zh-TW" sz="4000" dirty="0">
              <a:latin typeface="微軟正黑體" panose="020B0604030504040204" pitchFamily="34" charset="-120"/>
              <a:ea typeface="微軟正黑體" panose="020B0604030504040204" pitchFamily="34" charset="-120"/>
            </a:endParaRPr>
          </a:p>
        </p:txBody>
      </p:sp>
      <p:sp>
        <p:nvSpPr>
          <p:cNvPr id="56323" name="Rectangle 3"/>
          <p:cNvSpPr>
            <a:spLocks noGrp="1" noChangeArrowheads="1"/>
          </p:cNvSpPr>
          <p:nvPr>
            <p:ph type="body" idx="1"/>
          </p:nvPr>
        </p:nvSpPr>
        <p:spPr/>
        <p:txBody>
          <a:bodyPr/>
          <a:lstStyle/>
          <a:p>
            <a:r>
              <a:rPr lang="zh-TW" altLang="en-US" sz="2800" dirty="0">
                <a:latin typeface="微軟正黑體" panose="020B0604030504040204" pitchFamily="34" charset="-120"/>
                <a:ea typeface="微軟正黑體" panose="020B0604030504040204" pitchFamily="34" charset="-120"/>
              </a:rPr>
              <a:t>損益平衡點計算範例一</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問</a:t>
            </a:r>
            <a:r>
              <a:rPr lang="zh-TW"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有一家店，房租是</a:t>
            </a:r>
            <a:r>
              <a:rPr lang="en-US" altLang="zh-TW" sz="2800" dirty="0">
                <a:latin typeface="微軟正黑體" panose="020B0604030504040204" pitchFamily="34" charset="-120"/>
                <a:ea typeface="微軟正黑體" panose="020B0604030504040204" pitchFamily="34" charset="-120"/>
              </a:rPr>
              <a:t>8</a:t>
            </a:r>
            <a:r>
              <a:rPr lang="zh-TW" altLang="en-US" sz="2800" dirty="0">
                <a:latin typeface="微軟正黑體" panose="020B0604030504040204" pitchFamily="34" charset="-120"/>
                <a:ea typeface="微軟正黑體" panose="020B0604030504040204" pitchFamily="34" charset="-120"/>
              </a:rPr>
              <a:t>萬元，人事費用</a:t>
            </a:r>
            <a:r>
              <a:rPr lang="en-US" altLang="zh-TW" sz="2800" dirty="0">
                <a:latin typeface="微軟正黑體" panose="020B0604030504040204" pitchFamily="34" charset="-120"/>
                <a:ea typeface="微軟正黑體" panose="020B0604030504040204" pitchFamily="34" charset="-120"/>
              </a:rPr>
              <a:t>10</a:t>
            </a:r>
            <a:r>
              <a:rPr lang="zh-TW" altLang="en-US" sz="2800" dirty="0">
                <a:latin typeface="微軟正黑體" panose="020B0604030504040204" pitchFamily="34" charset="-120"/>
                <a:ea typeface="微軟正黑體" panose="020B0604030504040204" pitchFamily="34" charset="-120"/>
              </a:rPr>
              <a:t>萬</a:t>
            </a:r>
            <a:endParaRPr lang="en-US" altLang="zh-TW" sz="2800" dirty="0">
              <a:latin typeface="微軟正黑體" panose="020B0604030504040204" pitchFamily="34" charset="-120"/>
              <a:ea typeface="微軟正黑體" panose="020B0604030504040204" pitchFamily="34" charset="-120"/>
            </a:endParaRP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元，其他費用</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萬元。進貨成本</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物料成</a:t>
            </a:r>
            <a:endParaRPr lang="en-US" altLang="zh-TW" sz="2800" dirty="0">
              <a:latin typeface="微軟正黑體" panose="020B0604030504040204" pitchFamily="34" charset="-120"/>
              <a:ea typeface="微軟正黑體" panose="020B0604030504040204" pitchFamily="34" charset="-120"/>
            </a:endParaRP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本</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為售價的</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成。如要達到損益平衡點</a:t>
            </a:r>
            <a:endParaRPr lang="en-US" altLang="zh-TW" sz="2800" dirty="0">
              <a:latin typeface="微軟正黑體" panose="020B0604030504040204" pitchFamily="34" charset="-120"/>
              <a:ea typeface="微軟正黑體" panose="020B0604030504040204" pitchFamily="34" charset="-120"/>
            </a:endParaRP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，需要多少業績？</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答：固定成本＝</a:t>
            </a:r>
            <a:r>
              <a:rPr lang="en-US" altLang="zh-TW" sz="2800" dirty="0">
                <a:latin typeface="微軟正黑體" panose="020B0604030504040204" pitchFamily="34" charset="-120"/>
                <a:ea typeface="微軟正黑體" panose="020B0604030504040204" pitchFamily="34" charset="-120"/>
              </a:rPr>
              <a:t>8</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10</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21</a:t>
            </a:r>
            <a:r>
              <a:rPr lang="zh-TW" altLang="en-US" sz="2800" dirty="0">
                <a:latin typeface="微軟正黑體" panose="020B0604030504040204" pitchFamily="34" charset="-120"/>
                <a:ea typeface="微軟正黑體" panose="020B0604030504040204" pitchFamily="34" charset="-120"/>
              </a:rPr>
              <a:t>萬</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業績＝</a:t>
            </a:r>
            <a:r>
              <a:rPr lang="en-US" altLang="zh-TW" sz="2800" dirty="0">
                <a:latin typeface="微軟正黑體" panose="020B0604030504040204" pitchFamily="34" charset="-120"/>
                <a:ea typeface="微軟正黑體" panose="020B0604030504040204" pitchFamily="34" charset="-120"/>
              </a:rPr>
              <a:t>21</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0.3×</a:t>
            </a:r>
            <a:r>
              <a:rPr lang="zh-TW" altLang="en-US" sz="2800" dirty="0">
                <a:latin typeface="微軟正黑體" panose="020B0604030504040204" pitchFamily="34" charset="-120"/>
                <a:ea typeface="微軟正黑體" panose="020B0604030504040204" pitchFamily="34" charset="-120"/>
              </a:rPr>
              <a:t>業績＋</a:t>
            </a:r>
            <a:r>
              <a:rPr lang="en-US" altLang="zh-TW" sz="2800" dirty="0">
                <a:latin typeface="微軟正黑體" panose="020B0604030504040204" pitchFamily="34" charset="-120"/>
                <a:ea typeface="微軟正黑體" panose="020B0604030504040204" pitchFamily="34" charset="-120"/>
              </a:rPr>
              <a:t>0</a:t>
            </a:r>
          </a:p>
          <a:p>
            <a:pPr>
              <a:buFont typeface="Wingdings" pitchFamily="2" charset="2"/>
              <a:buNone/>
            </a:pP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業績＝</a:t>
            </a:r>
            <a:r>
              <a:rPr lang="en-US" altLang="zh-TW" sz="2800" dirty="0">
                <a:latin typeface="微軟正黑體" panose="020B0604030504040204" pitchFamily="34" charset="-120"/>
                <a:ea typeface="微軟正黑體" panose="020B0604030504040204" pitchFamily="34" charset="-120"/>
              </a:rPr>
              <a:t>30</a:t>
            </a:r>
            <a:r>
              <a:rPr lang="zh-TW" altLang="en-US" sz="2800" dirty="0">
                <a:latin typeface="微軟正黑體" panose="020B0604030504040204" pitchFamily="34" charset="-120"/>
                <a:ea typeface="微軟正黑體" panose="020B0604030504040204" pitchFamily="34" charset="-120"/>
              </a:rPr>
              <a:t>萬元</a:t>
            </a:r>
          </a:p>
        </p:txBody>
      </p:sp>
      <p:sp>
        <p:nvSpPr>
          <p:cNvPr id="3" name="投影片編號版面配置區 2"/>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63</a:t>
            </a:fld>
            <a:endParaRPr lang="en-US" altLang="zh-TW">
              <a:solidFill>
                <a:srgbClr val="000000"/>
              </a:solidFill>
            </a:endParaRPr>
          </a:p>
        </p:txBody>
      </p:sp>
    </p:spTree>
    <p:extLst>
      <p:ext uri="{BB962C8B-B14F-4D97-AF65-F5344CB8AC3E}">
        <p14:creationId xmlns:p14="http://schemas.microsoft.com/office/powerpoint/2010/main" val="128746498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認識損益平衡點</a:t>
            </a:r>
            <a:endParaRPr lang="en-US" altLang="zh-TW" sz="4000" dirty="0">
              <a:latin typeface="微軟正黑體" panose="020B0604030504040204" pitchFamily="34" charset="-120"/>
              <a:ea typeface="微軟正黑體" panose="020B0604030504040204" pitchFamily="34" charset="-120"/>
            </a:endParaRPr>
          </a:p>
        </p:txBody>
      </p:sp>
      <p:sp>
        <p:nvSpPr>
          <p:cNvPr id="57347" name="Rectangle 3"/>
          <p:cNvSpPr>
            <a:spLocks noGrp="1" noChangeArrowheads="1"/>
          </p:cNvSpPr>
          <p:nvPr>
            <p:ph type="body" idx="1"/>
          </p:nvPr>
        </p:nvSpPr>
        <p:spPr/>
        <p:txBody>
          <a:bodyPr/>
          <a:lstStyle/>
          <a:p>
            <a:r>
              <a:rPr lang="zh-TW" altLang="en-US" sz="2800" dirty="0">
                <a:latin typeface="微軟正黑體" panose="020B0604030504040204" pitchFamily="34" charset="-120"/>
                <a:ea typeface="微軟正黑體" panose="020B0604030504040204" pitchFamily="34" charset="-120"/>
              </a:rPr>
              <a:t>損益平衡點計算範例二</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問</a:t>
            </a:r>
            <a:r>
              <a:rPr lang="zh-TW"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承上題，如果期待的利潤目標為</a:t>
            </a:r>
            <a:r>
              <a:rPr lang="en-US" altLang="zh-TW" sz="2800" dirty="0">
                <a:latin typeface="微軟正黑體" panose="020B0604030504040204" pitchFamily="34" charset="-120"/>
                <a:ea typeface="微軟正黑體" panose="020B0604030504040204" pitchFamily="34" charset="-120"/>
              </a:rPr>
              <a:t>7</a:t>
            </a:r>
            <a:r>
              <a:rPr lang="zh-TW" altLang="en-US" sz="2800" dirty="0">
                <a:latin typeface="微軟正黑體" panose="020B0604030504040204" pitchFamily="34" charset="-120"/>
                <a:ea typeface="微軟正黑體" panose="020B0604030504040204" pitchFamily="34" charset="-120"/>
              </a:rPr>
              <a:t>萬，那</a:t>
            </a:r>
            <a:endParaRPr lang="en-US" altLang="zh-TW" sz="2800" dirty="0">
              <a:latin typeface="微軟正黑體" panose="020B0604030504040204" pitchFamily="34" charset="-120"/>
              <a:ea typeface="微軟正黑體" panose="020B0604030504040204" pitchFamily="34" charset="-120"/>
            </a:endParaRP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要增加多少業績？</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答：固定成本＝</a:t>
            </a:r>
            <a:r>
              <a:rPr lang="en-US" altLang="zh-TW" sz="2800" dirty="0">
                <a:latin typeface="微軟正黑體" panose="020B0604030504040204" pitchFamily="34" charset="-120"/>
                <a:ea typeface="微軟正黑體" panose="020B0604030504040204" pitchFamily="34" charset="-120"/>
              </a:rPr>
              <a:t>8</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10</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21</a:t>
            </a:r>
            <a:r>
              <a:rPr lang="zh-TW" altLang="en-US" sz="2800" dirty="0">
                <a:latin typeface="微軟正黑體" panose="020B0604030504040204" pitchFamily="34" charset="-120"/>
                <a:ea typeface="微軟正黑體" panose="020B0604030504040204" pitchFamily="34" charset="-120"/>
              </a:rPr>
              <a:t>萬</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業績＝</a:t>
            </a:r>
            <a:r>
              <a:rPr lang="en-US" altLang="zh-TW" sz="2800" dirty="0">
                <a:latin typeface="微軟正黑體" panose="020B0604030504040204" pitchFamily="34" charset="-120"/>
                <a:ea typeface="微軟正黑體" panose="020B0604030504040204" pitchFamily="34" charset="-120"/>
              </a:rPr>
              <a:t>21</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0.3×</a:t>
            </a:r>
            <a:r>
              <a:rPr lang="zh-TW" altLang="en-US" sz="2800" dirty="0">
                <a:latin typeface="微軟正黑體" panose="020B0604030504040204" pitchFamily="34" charset="-120"/>
                <a:ea typeface="微軟正黑體" panose="020B0604030504040204" pitchFamily="34" charset="-120"/>
              </a:rPr>
              <a:t>業績＋</a:t>
            </a:r>
            <a:r>
              <a:rPr lang="en-US" altLang="zh-TW" sz="2800" dirty="0">
                <a:latin typeface="微軟正黑體" panose="020B0604030504040204" pitchFamily="34" charset="-120"/>
                <a:ea typeface="微軟正黑體" panose="020B0604030504040204" pitchFamily="34" charset="-120"/>
              </a:rPr>
              <a:t>7</a:t>
            </a:r>
            <a:r>
              <a:rPr lang="zh-TW" altLang="en-US" sz="2800" dirty="0">
                <a:latin typeface="微軟正黑體" panose="020B0604030504040204" pitchFamily="34" charset="-120"/>
                <a:ea typeface="微軟正黑體" panose="020B0604030504040204" pitchFamily="34" charset="-120"/>
              </a:rPr>
              <a:t>萬</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業績＝</a:t>
            </a:r>
            <a:r>
              <a:rPr lang="en-US" altLang="zh-TW" sz="2800" dirty="0">
                <a:latin typeface="微軟正黑體" panose="020B0604030504040204" pitchFamily="34" charset="-120"/>
                <a:ea typeface="微軟正黑體" panose="020B0604030504040204" pitchFamily="34" charset="-120"/>
              </a:rPr>
              <a:t>40</a:t>
            </a:r>
            <a:r>
              <a:rPr lang="zh-TW" altLang="en-US" sz="2800" dirty="0">
                <a:latin typeface="微軟正黑體" panose="020B0604030504040204" pitchFamily="34" charset="-120"/>
                <a:ea typeface="微軟正黑體" panose="020B0604030504040204" pitchFamily="34" charset="-120"/>
              </a:rPr>
              <a:t>萬</a:t>
            </a:r>
          </a:p>
        </p:txBody>
      </p:sp>
      <p:sp>
        <p:nvSpPr>
          <p:cNvPr id="3" name="投影片編號版面配置區 2"/>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64</a:t>
            </a:fld>
            <a:endParaRPr lang="en-US" altLang="zh-TW">
              <a:solidFill>
                <a:srgbClr val="000000"/>
              </a:solidFill>
            </a:endParaRPr>
          </a:p>
        </p:txBody>
      </p:sp>
    </p:spTree>
    <p:extLst>
      <p:ext uri="{BB962C8B-B14F-4D97-AF65-F5344CB8AC3E}">
        <p14:creationId xmlns:p14="http://schemas.microsoft.com/office/powerpoint/2010/main" val="129408492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認識損益平衡點</a:t>
            </a:r>
            <a:endParaRPr lang="en-US" altLang="zh-TW" sz="4000" dirty="0">
              <a:latin typeface="微軟正黑體" panose="020B0604030504040204" pitchFamily="34" charset="-120"/>
              <a:ea typeface="微軟正黑體" panose="020B0604030504040204" pitchFamily="34" charset="-120"/>
            </a:endParaRPr>
          </a:p>
        </p:txBody>
      </p:sp>
      <p:sp>
        <p:nvSpPr>
          <p:cNvPr id="58371" name="Rectangle 3"/>
          <p:cNvSpPr>
            <a:spLocks noGrp="1" noChangeArrowheads="1"/>
          </p:cNvSpPr>
          <p:nvPr>
            <p:ph type="body" idx="1"/>
          </p:nvPr>
        </p:nvSpPr>
        <p:spPr>
          <a:xfrm>
            <a:off x="457200" y="1268413"/>
            <a:ext cx="8229600" cy="5329237"/>
          </a:xfrm>
        </p:spPr>
        <p:txBody>
          <a:bodyPr/>
          <a:lstStyle/>
          <a:p>
            <a:r>
              <a:rPr lang="zh-TW" altLang="en-US" sz="2800" dirty="0">
                <a:latin typeface="微軟正黑體" panose="020B0604030504040204" pitchFamily="34" charset="-120"/>
                <a:ea typeface="微軟正黑體" panose="020B0604030504040204" pitchFamily="34" charset="-120"/>
              </a:rPr>
              <a:t>損益平衡點計算範例三</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問：假設現在每月業績為</a:t>
            </a:r>
            <a:r>
              <a:rPr lang="en-US" altLang="zh-TW" sz="2800" dirty="0">
                <a:latin typeface="微軟正黑體" panose="020B0604030504040204" pitchFamily="34" charset="-120"/>
                <a:ea typeface="微軟正黑體" panose="020B0604030504040204" pitchFamily="34" charset="-120"/>
              </a:rPr>
              <a:t>25</a:t>
            </a:r>
            <a:r>
              <a:rPr lang="zh-TW" altLang="en-US" sz="2800" dirty="0">
                <a:latin typeface="微軟正黑體" panose="020B0604030504040204" pitchFamily="34" charset="-120"/>
                <a:ea typeface="微軟正黑體" panose="020B0604030504040204" pitchFamily="34" charset="-120"/>
              </a:rPr>
              <a:t>萬元</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虧損</a:t>
            </a: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，在變 </a:t>
            </a:r>
            <a:endParaRPr lang="en-US" altLang="zh-TW" sz="2800" dirty="0">
              <a:latin typeface="微軟正黑體" panose="020B0604030504040204" pitchFamily="34" charset="-120"/>
              <a:ea typeface="微軟正黑體" panose="020B0604030504040204" pitchFamily="34" charset="-120"/>
            </a:endParaRP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動成本無法改變的情況下，要減少多少固定</a:t>
            </a:r>
            <a:endParaRPr lang="en-US" altLang="zh-TW" sz="2800" dirty="0">
              <a:latin typeface="微軟正黑體" panose="020B0604030504040204" pitchFamily="34" charset="-120"/>
              <a:ea typeface="微軟正黑體" panose="020B0604030504040204" pitchFamily="34" charset="-120"/>
            </a:endParaRP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成本才能達到損益平衡？</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答：</a:t>
            </a:r>
            <a:r>
              <a:rPr lang="en-US" altLang="zh-TW" sz="2800" dirty="0">
                <a:latin typeface="微軟正黑體" panose="020B0604030504040204" pitchFamily="34" charset="-120"/>
                <a:ea typeface="微軟正黑體" panose="020B0604030504040204" pitchFamily="34" charset="-120"/>
              </a:rPr>
              <a:t>25</a:t>
            </a:r>
            <a:r>
              <a:rPr lang="zh-TW" altLang="en-US" sz="2800" dirty="0">
                <a:latin typeface="微軟正黑體" panose="020B0604030504040204" pitchFamily="34" charset="-120"/>
                <a:ea typeface="微軟正黑體" panose="020B0604030504040204" pitchFamily="34" charset="-120"/>
              </a:rPr>
              <a:t>萬＝固定成本＋</a:t>
            </a:r>
            <a:r>
              <a:rPr lang="en-US" altLang="zh-TW" sz="2800" dirty="0">
                <a:latin typeface="微軟正黑體" panose="020B0604030504040204" pitchFamily="34" charset="-120"/>
                <a:ea typeface="微軟正黑體" panose="020B0604030504040204" pitchFamily="34" charset="-120"/>
              </a:rPr>
              <a:t>0.3×25</a:t>
            </a:r>
            <a:r>
              <a:rPr lang="zh-TW" altLang="en-US" sz="2800" dirty="0">
                <a:latin typeface="微軟正黑體" panose="020B0604030504040204" pitchFamily="34" charset="-120"/>
                <a:ea typeface="微軟正黑體" panose="020B0604030504040204" pitchFamily="34" charset="-120"/>
              </a:rPr>
              <a:t>萬</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也就是固定成本要減至</a:t>
            </a:r>
            <a:r>
              <a:rPr lang="en-US" altLang="zh-TW" sz="2800" dirty="0">
                <a:latin typeface="微軟正黑體" panose="020B0604030504040204" pitchFamily="34" charset="-120"/>
                <a:ea typeface="微軟正黑體" panose="020B0604030504040204" pitchFamily="34" charset="-120"/>
              </a:rPr>
              <a:t>17.5</a:t>
            </a:r>
            <a:r>
              <a:rPr lang="zh-TW" altLang="en-US" sz="2800" dirty="0">
                <a:latin typeface="微軟正黑體" panose="020B0604030504040204" pitchFamily="34" charset="-120"/>
                <a:ea typeface="微軟正黑體" panose="020B0604030504040204" pitchFamily="34" charset="-120"/>
              </a:rPr>
              <a:t>萬才達平衡點</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也就是人事費、房租或其他雜支要減 </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少</a:t>
            </a:r>
            <a:r>
              <a:rPr lang="en-US" altLang="zh-TW" sz="2800" dirty="0">
                <a:latin typeface="微軟正黑體" panose="020B0604030504040204" pitchFamily="34" charset="-120"/>
                <a:ea typeface="微軟正黑體" panose="020B0604030504040204" pitchFamily="34" charset="-120"/>
              </a:rPr>
              <a:t>3.5</a:t>
            </a:r>
            <a:r>
              <a:rPr lang="zh-TW" altLang="en-US" sz="2800" dirty="0">
                <a:latin typeface="微軟正黑體" panose="020B0604030504040204" pitchFamily="34" charset="-120"/>
                <a:ea typeface="微軟正黑體" panose="020B0604030504040204" pitchFamily="34" charset="-120"/>
              </a:rPr>
              <a:t>萬元</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a:t>
            </a:r>
          </a:p>
        </p:txBody>
      </p:sp>
      <p:sp>
        <p:nvSpPr>
          <p:cNvPr id="3" name="投影片編號版面配置區 2"/>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65</a:t>
            </a:fld>
            <a:endParaRPr lang="en-US" altLang="zh-TW">
              <a:solidFill>
                <a:srgbClr val="000000"/>
              </a:solidFill>
            </a:endParaRPr>
          </a:p>
        </p:txBody>
      </p:sp>
    </p:spTree>
    <p:extLst>
      <p:ext uri="{BB962C8B-B14F-4D97-AF65-F5344CB8AC3E}">
        <p14:creationId xmlns:p14="http://schemas.microsoft.com/office/powerpoint/2010/main" val="302027848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認識損益平衡點</a:t>
            </a:r>
            <a:endParaRPr lang="en-US" altLang="zh-TW" sz="4000" dirty="0">
              <a:latin typeface="微軟正黑體" panose="020B0604030504040204" pitchFamily="34" charset="-120"/>
              <a:ea typeface="微軟正黑體" panose="020B0604030504040204" pitchFamily="34" charset="-120"/>
            </a:endParaRPr>
          </a:p>
        </p:txBody>
      </p:sp>
      <p:sp>
        <p:nvSpPr>
          <p:cNvPr id="59395" name="Rectangle 3"/>
          <p:cNvSpPr>
            <a:spLocks noGrp="1" noChangeArrowheads="1"/>
          </p:cNvSpPr>
          <p:nvPr>
            <p:ph type="body" idx="1"/>
          </p:nvPr>
        </p:nvSpPr>
        <p:spPr/>
        <p:txBody>
          <a:bodyPr/>
          <a:lstStyle/>
          <a:p>
            <a:r>
              <a:rPr lang="zh-TW" altLang="en-US" sz="2800" dirty="0">
                <a:latin typeface="微軟正黑體" panose="020B0604030504040204" pitchFamily="34" charset="-120"/>
                <a:ea typeface="微軟正黑體" panose="020B0604030504040204" pitchFamily="34" charset="-120"/>
              </a:rPr>
              <a:t>損益平衡點計算範例四</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問：假設固定成本沒辦法降低，變動成本從</a:t>
            </a:r>
            <a:endParaRPr lang="en-US" altLang="zh-TW" sz="2800" dirty="0">
              <a:latin typeface="微軟正黑體" panose="020B0604030504040204" pitchFamily="34" charset="-120"/>
              <a:ea typeface="微軟正黑體" panose="020B0604030504040204" pitchFamily="34" charset="-120"/>
            </a:endParaRP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30</a:t>
            </a:r>
            <a:r>
              <a:rPr lang="zh-TW" altLang="en-US" sz="2800" dirty="0">
                <a:latin typeface="微軟正黑體" panose="020B0604030504040204" pitchFamily="34" charset="-120"/>
                <a:ea typeface="微軟正黑體" panose="020B0604030504040204" pitchFamily="34" charset="-120"/>
              </a:rPr>
              <a:t>％變成</a:t>
            </a:r>
            <a:r>
              <a:rPr lang="en-US" altLang="zh-TW" sz="2800" dirty="0">
                <a:latin typeface="微軟正黑體" panose="020B0604030504040204" pitchFamily="34" charset="-120"/>
                <a:ea typeface="微軟正黑體" panose="020B0604030504040204" pitchFamily="34" charset="-120"/>
              </a:rPr>
              <a:t>25</a:t>
            </a:r>
            <a:r>
              <a:rPr lang="zh-TW" altLang="en-US" sz="2800" dirty="0">
                <a:latin typeface="微軟正黑體" panose="020B0604030504040204" pitchFamily="34" charset="-120"/>
                <a:ea typeface="微軟正黑體" panose="020B0604030504040204" pitchFamily="34" charset="-120"/>
              </a:rPr>
              <a:t>％，那狀況會變成如何？</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答：業績＝</a:t>
            </a:r>
            <a:r>
              <a:rPr lang="en-US" altLang="zh-TW" sz="2800" dirty="0">
                <a:latin typeface="微軟正黑體" panose="020B0604030504040204" pitchFamily="34" charset="-120"/>
                <a:ea typeface="微軟正黑體" panose="020B0604030504040204" pitchFamily="34" charset="-120"/>
              </a:rPr>
              <a:t>21</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0.25×</a:t>
            </a:r>
            <a:r>
              <a:rPr lang="zh-TW" altLang="en-US" sz="2800" dirty="0">
                <a:latin typeface="微軟正黑體" panose="020B0604030504040204" pitchFamily="34" charset="-120"/>
                <a:ea typeface="微軟正黑體" panose="020B0604030504040204" pitchFamily="34" charset="-120"/>
              </a:rPr>
              <a:t>業績</a:t>
            </a:r>
          </a:p>
          <a:p>
            <a:pPr>
              <a:buFont typeface="Wingdings" pitchFamily="2" charset="2"/>
              <a:buNone/>
            </a:pPr>
            <a:r>
              <a:rPr lang="zh-TW" altLang="en-US" sz="2800" dirty="0">
                <a:latin typeface="微軟正黑體" panose="020B0604030504040204" pitchFamily="34" charset="-120"/>
                <a:ea typeface="微軟正黑體" panose="020B0604030504040204" pitchFamily="34" charset="-120"/>
              </a:rPr>
              <a:t>           業績＝</a:t>
            </a:r>
            <a:r>
              <a:rPr lang="en-US" altLang="zh-TW" sz="2800" dirty="0">
                <a:latin typeface="微軟正黑體" panose="020B0604030504040204" pitchFamily="34" charset="-120"/>
                <a:ea typeface="微軟正黑體" panose="020B0604030504040204" pitchFamily="34" charset="-120"/>
              </a:rPr>
              <a:t>28</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虧損金額從</a:t>
            </a: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萬降為</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萬</a:t>
            </a:r>
            <a:r>
              <a:rPr lang="en-US" altLang="zh-TW" sz="2800" dirty="0">
                <a:latin typeface="微軟正黑體" panose="020B0604030504040204" pitchFamily="34" charset="-120"/>
                <a:ea typeface="微軟正黑體" panose="020B0604030504040204" pitchFamily="34" charset="-120"/>
              </a:rPr>
              <a:t>)</a:t>
            </a:r>
          </a:p>
        </p:txBody>
      </p:sp>
      <p:sp>
        <p:nvSpPr>
          <p:cNvPr id="3" name="投影片編號版面配置區 2"/>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66</a:t>
            </a:fld>
            <a:endParaRPr lang="en-US" altLang="zh-TW">
              <a:solidFill>
                <a:srgbClr val="000000"/>
              </a:solidFill>
            </a:endParaRPr>
          </a:p>
        </p:txBody>
      </p:sp>
    </p:spTree>
    <p:extLst>
      <p:ext uri="{BB962C8B-B14F-4D97-AF65-F5344CB8AC3E}">
        <p14:creationId xmlns:p14="http://schemas.microsoft.com/office/powerpoint/2010/main" val="349087418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51520" y="0"/>
            <a:ext cx="7058025" cy="764704"/>
          </a:xfrm>
        </p:spPr>
        <p:txBody>
          <a:bodyPr/>
          <a:lstStyle/>
          <a:p>
            <a:r>
              <a:rPr lang="zh-TW" altLang="en-US" sz="4000" b="1" dirty="0">
                <a:solidFill>
                  <a:srgbClr val="FF0000"/>
                </a:solidFill>
                <a:latin typeface="微軟正黑體" panose="020B0604030504040204" pitchFamily="34" charset="-120"/>
                <a:ea typeface="微軟正黑體" panose="020B0604030504040204" pitchFamily="34" charset="-120"/>
              </a:rPr>
              <a:t>與銀行交手有技巧</a:t>
            </a:r>
          </a:p>
        </p:txBody>
      </p:sp>
      <p:sp>
        <p:nvSpPr>
          <p:cNvPr id="17411" name="Rectangle 3"/>
          <p:cNvSpPr>
            <a:spLocks noGrp="1" noRot="1" noChangeArrowheads="1"/>
          </p:cNvSpPr>
          <p:nvPr>
            <p:ph type="body" idx="1"/>
          </p:nvPr>
        </p:nvSpPr>
        <p:spPr>
          <a:xfrm>
            <a:off x="603250" y="1916113"/>
            <a:ext cx="8540750" cy="3397250"/>
          </a:xfrm>
        </p:spPr>
        <p:txBody>
          <a:bodyPr>
            <a:normAutofit/>
          </a:bodyPr>
          <a:lstStyle/>
          <a:p>
            <a:pPr marL="609600" indent="-609600">
              <a:buFont typeface="Wingdings" pitchFamily="2" charset="2"/>
              <a:buAutoNum type="arabicPeriod"/>
            </a:pPr>
            <a:r>
              <a:rPr lang="zh-TW" altLang="en-US" sz="2800" b="1" dirty="0">
                <a:solidFill>
                  <a:srgbClr val="000099"/>
                </a:solidFill>
                <a:latin typeface="微軟正黑體" panose="020B0604030504040204" pitchFamily="34" charset="-120"/>
                <a:ea typeface="微軟正黑體" panose="020B0604030504040204" pitchFamily="34" charset="-120"/>
              </a:rPr>
              <a:t>瞭解往來銀行的經營特點</a:t>
            </a:r>
          </a:p>
          <a:p>
            <a:pPr marL="609600" indent="-609600">
              <a:buFont typeface="Wingdings" pitchFamily="2" charset="2"/>
              <a:buAutoNum type="arabicPeriod"/>
            </a:pPr>
            <a:r>
              <a:rPr lang="zh-TW" altLang="en-US" sz="2800" b="1" dirty="0">
                <a:solidFill>
                  <a:srgbClr val="FF3300"/>
                </a:solidFill>
                <a:latin typeface="微軟正黑體" panose="020B0604030504040204" pitchFamily="34" charset="-120"/>
                <a:ea typeface="微軟正黑體" panose="020B0604030504040204" pitchFamily="34" charset="-120"/>
              </a:rPr>
              <a:t>多利用往來銀行的服務</a:t>
            </a:r>
          </a:p>
          <a:p>
            <a:pPr marL="609600" indent="-609600">
              <a:buFont typeface="Wingdings" pitchFamily="2" charset="2"/>
              <a:buAutoNum type="arabicPeriod"/>
            </a:pPr>
            <a:r>
              <a:rPr lang="zh-TW" altLang="en-US" sz="2800" b="1" dirty="0">
                <a:solidFill>
                  <a:srgbClr val="000099"/>
                </a:solidFill>
                <a:latin typeface="微軟正黑體" panose="020B0604030504040204" pitchFamily="34" charset="-120"/>
                <a:ea typeface="微軟正黑體" panose="020B0604030504040204" pitchFamily="34" charset="-120"/>
              </a:rPr>
              <a:t>詳讀貸款資料</a:t>
            </a:r>
          </a:p>
          <a:p>
            <a:pPr marL="609600" indent="-609600">
              <a:buFont typeface="Wingdings" pitchFamily="2" charset="2"/>
              <a:buAutoNum type="arabicPeriod"/>
            </a:pPr>
            <a:r>
              <a:rPr lang="zh-TW" altLang="en-US" sz="2800" b="1" dirty="0">
                <a:solidFill>
                  <a:srgbClr val="FF3300"/>
                </a:solidFill>
                <a:latin typeface="微軟正黑體" panose="020B0604030504040204" pitchFamily="34" charset="-120"/>
                <a:ea typeface="微軟正黑體" panose="020B0604030504040204" pitchFamily="34" charset="-120"/>
              </a:rPr>
              <a:t>貨比三家不吃虧</a:t>
            </a:r>
          </a:p>
          <a:p>
            <a:pPr marL="609600" indent="-609600">
              <a:buFont typeface="Wingdings" pitchFamily="2" charset="2"/>
              <a:buAutoNum type="arabicPeriod"/>
            </a:pPr>
            <a:r>
              <a:rPr lang="zh-TW" altLang="en-US" sz="2800" b="1" dirty="0">
                <a:solidFill>
                  <a:srgbClr val="000099"/>
                </a:solidFill>
                <a:latin typeface="微軟正黑體" panose="020B0604030504040204" pitchFamily="34" charset="-120"/>
                <a:ea typeface="微軟正黑體" panose="020B0604030504040204" pitchFamily="34" charset="-120"/>
              </a:rPr>
              <a:t>給銀行安全感</a:t>
            </a:r>
          </a:p>
        </p:txBody>
      </p:sp>
      <p:sp>
        <p:nvSpPr>
          <p:cNvPr id="3" name="投影片編號版面配置區 2"/>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67</a:t>
            </a:fld>
            <a:endParaRPr lang="en-US" altLang="zh-TW" dirty="0">
              <a:solidFill>
                <a:srgbClr val="000000"/>
              </a:solidFill>
            </a:endParaRPr>
          </a:p>
        </p:txBody>
      </p:sp>
    </p:spTree>
    <p:extLst>
      <p:ext uri="{BB962C8B-B14F-4D97-AF65-F5344CB8AC3E}">
        <p14:creationId xmlns:p14="http://schemas.microsoft.com/office/powerpoint/2010/main" val="422706051"/>
      </p:ext>
    </p:extLst>
  </p:cSld>
  <p:clrMapOvr>
    <a:masterClrMapping/>
  </p:clrMapOvr>
  <p:transition>
    <p:strips/>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323850" y="188913"/>
            <a:ext cx="8229600" cy="503783"/>
          </a:xfrm>
        </p:spPr>
        <p:txBody>
          <a:bodyPr/>
          <a:lstStyle/>
          <a:p>
            <a:r>
              <a:rPr lang="zh-TW" altLang="en-US" sz="4000" b="1" dirty="0">
                <a:solidFill>
                  <a:srgbClr val="CC3300"/>
                </a:solidFill>
                <a:latin typeface="微軟正黑體" panose="020B0604030504040204" pitchFamily="34" charset="-120"/>
                <a:ea typeface="微軟正黑體" panose="020B0604030504040204" pitchFamily="34" charset="-120"/>
              </a:rPr>
              <a:t>銀行拒貸事出有因</a:t>
            </a:r>
            <a:r>
              <a:rPr lang="zh-TW" altLang="en-US" sz="4000" dirty="0">
                <a:latin typeface="微軟正黑體" panose="020B0604030504040204" pitchFamily="34" charset="-120"/>
                <a:ea typeface="微軟正黑體" panose="020B0604030504040204" pitchFamily="34" charset="-120"/>
              </a:rPr>
              <a:t> </a:t>
            </a:r>
          </a:p>
        </p:txBody>
      </p:sp>
      <p:sp>
        <p:nvSpPr>
          <p:cNvPr id="18435" name="Rectangle 3"/>
          <p:cNvSpPr>
            <a:spLocks noGrp="1" noRot="1" noChangeArrowheads="1"/>
          </p:cNvSpPr>
          <p:nvPr>
            <p:ph type="body" idx="1"/>
          </p:nvPr>
        </p:nvSpPr>
        <p:spPr>
          <a:xfrm>
            <a:off x="539750" y="1628775"/>
            <a:ext cx="8229600" cy="4530725"/>
          </a:xfrm>
        </p:spPr>
        <p:txBody>
          <a:bodyPr>
            <a:normAutofit/>
          </a:bodyPr>
          <a:lstStyle/>
          <a:p>
            <a:pPr marL="812800" indent="-812800">
              <a:buFont typeface="Wingdings" pitchFamily="2" charset="2"/>
              <a:buAutoNum type="arabicPeriod"/>
            </a:pPr>
            <a:r>
              <a:rPr lang="zh-TW" altLang="en-US" sz="2800" b="1" dirty="0">
                <a:solidFill>
                  <a:srgbClr val="0000CC"/>
                </a:solidFill>
                <a:latin typeface="微軟正黑體" panose="020B0604030504040204" pitchFamily="34" charset="-120"/>
                <a:ea typeface="微軟正黑體" panose="020B0604030504040204" pitchFamily="34" charset="-120"/>
              </a:rPr>
              <a:t>連續</a:t>
            </a:r>
            <a:r>
              <a:rPr lang="en-US" altLang="zh-TW" sz="2800" b="1" dirty="0">
                <a:solidFill>
                  <a:srgbClr val="0000CC"/>
                </a:solidFill>
                <a:latin typeface="微軟正黑體" panose="020B0604030504040204" pitchFamily="34" charset="-120"/>
                <a:ea typeface="微軟正黑體" panose="020B0604030504040204" pitchFamily="34" charset="-120"/>
              </a:rPr>
              <a:t>3</a:t>
            </a:r>
            <a:r>
              <a:rPr lang="zh-TW" altLang="en-US" sz="2800" b="1" dirty="0">
                <a:solidFill>
                  <a:srgbClr val="0000CC"/>
                </a:solidFill>
                <a:latin typeface="微軟正黑體" panose="020B0604030504040204" pitchFamily="34" charset="-120"/>
                <a:ea typeface="微軟正黑體" panose="020B0604030504040204" pitchFamily="34" charset="-120"/>
              </a:rPr>
              <a:t>年虧損，不具獲利前景。</a:t>
            </a:r>
          </a:p>
          <a:p>
            <a:pPr marL="812800" indent="-812800">
              <a:buFont typeface="Wingdings" pitchFamily="2" charset="2"/>
              <a:buAutoNum type="arabicPeriod"/>
            </a:pPr>
            <a:r>
              <a:rPr lang="zh-TW" altLang="en-US" sz="2800" b="1" dirty="0">
                <a:solidFill>
                  <a:srgbClr val="FF3300"/>
                </a:solidFill>
                <a:latin typeface="微軟正黑體" panose="020B0604030504040204" pitchFamily="34" charset="-120"/>
                <a:ea typeface="微軟正黑體" panose="020B0604030504040204" pitchFamily="34" charset="-120"/>
              </a:rPr>
              <a:t>負債比例過高，財務結構不健全，短期償債能力不足。</a:t>
            </a:r>
          </a:p>
          <a:p>
            <a:pPr marL="812800" indent="-812800">
              <a:buFont typeface="Wingdings" pitchFamily="2" charset="2"/>
              <a:buAutoNum type="arabicPeriod"/>
            </a:pPr>
            <a:r>
              <a:rPr lang="zh-TW" altLang="en-US" sz="2800" b="1" dirty="0">
                <a:solidFill>
                  <a:srgbClr val="0000CC"/>
                </a:solidFill>
                <a:latin typeface="微軟正黑體" panose="020B0604030504040204" pitchFamily="34" charset="-120"/>
                <a:ea typeface="微軟正黑體" panose="020B0604030504040204" pitchFamily="34" charset="-120"/>
              </a:rPr>
              <a:t>信用記錄不良，有過拒絕往來、退票紀錄、繳息還本不正常。</a:t>
            </a:r>
          </a:p>
          <a:p>
            <a:pPr marL="812800" indent="-812800">
              <a:buFont typeface="Wingdings" pitchFamily="2" charset="2"/>
              <a:buAutoNum type="arabicPeriod"/>
            </a:pPr>
            <a:r>
              <a:rPr lang="zh-TW" altLang="en-US" sz="2800" b="1" dirty="0">
                <a:solidFill>
                  <a:srgbClr val="FF3300"/>
                </a:solidFill>
                <a:latin typeface="微軟正黑體" panose="020B0604030504040204" pitchFamily="34" charset="-120"/>
                <a:ea typeface="微軟正黑體" panose="020B0604030504040204" pitchFamily="34" charset="-120"/>
              </a:rPr>
              <a:t>實績差，與銀行極少往來。</a:t>
            </a:r>
          </a:p>
        </p:txBody>
      </p:sp>
      <p:sp>
        <p:nvSpPr>
          <p:cNvPr id="3" name="投影片編號版面配置區 2"/>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68</a:t>
            </a:fld>
            <a:endParaRPr lang="en-US" altLang="zh-TW" dirty="0">
              <a:solidFill>
                <a:srgbClr val="000000"/>
              </a:solidFill>
            </a:endParaRPr>
          </a:p>
        </p:txBody>
      </p:sp>
      <p:sp>
        <p:nvSpPr>
          <p:cNvPr id="4" name="文字方塊 3">
            <a:extLst>
              <a:ext uri="{FF2B5EF4-FFF2-40B4-BE49-F238E27FC236}">
                <a16:creationId xmlns:a16="http://schemas.microsoft.com/office/drawing/2014/main" id="{CB0DD339-2418-4694-9593-E20D168F53F7}"/>
              </a:ext>
            </a:extLst>
          </p:cNvPr>
          <p:cNvSpPr txBox="1"/>
          <p:nvPr/>
        </p:nvSpPr>
        <p:spPr>
          <a:xfrm>
            <a:off x="728738" y="5075872"/>
            <a:ext cx="7416824" cy="1477328"/>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創業小知識</a:t>
            </a:r>
            <a:r>
              <a:rPr lang="en-US" altLang="zh-TW" dirty="0">
                <a:latin typeface="微軟正黑體" panose="020B0604030504040204" pitchFamily="34" charset="-120"/>
                <a:ea typeface="微軟正黑體" panose="020B0604030504040204" pitchFamily="34" charset="-120"/>
              </a:rPr>
              <a:t>:</a:t>
            </a:r>
          </a:p>
          <a:p>
            <a:r>
              <a:rPr lang="zh-TW" altLang="en-US" dirty="0">
                <a:solidFill>
                  <a:srgbClr val="FF0000"/>
                </a:solidFill>
                <a:latin typeface="微軟正黑體" panose="020B0604030504040204" pitchFamily="34" charset="-120"/>
                <a:ea typeface="微軟正黑體" panose="020B0604030504040204" pitchFamily="34" charset="-120"/>
              </a:rPr>
              <a:t>流動比率</a:t>
            </a:r>
            <a:r>
              <a:rPr lang="zh-TW" altLang="en-US" dirty="0">
                <a:latin typeface="微軟正黑體" panose="020B0604030504040204" pitchFamily="34" charset="-120"/>
                <a:ea typeface="微軟正黑體" panose="020B0604030504040204" pitchFamily="34" charset="-120"/>
              </a:rPr>
              <a:t>：代表企業償債能力的高低</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流動比率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流動資產</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流動負債*</a:t>
            </a:r>
            <a:r>
              <a:rPr lang="en-US" altLang="zh-TW" dirty="0">
                <a:latin typeface="微軟正黑體" panose="020B0604030504040204" pitchFamily="34" charset="-120"/>
                <a:ea typeface="微軟正黑體" panose="020B0604030504040204" pitchFamily="34" charset="-120"/>
              </a:rPr>
              <a:t>100%</a:t>
            </a:r>
          </a:p>
          <a:p>
            <a:r>
              <a:rPr lang="zh-TW" altLang="en-US" dirty="0">
                <a:latin typeface="微軟正黑體" panose="020B0604030504040204" pitchFamily="34" charset="-120"/>
                <a:ea typeface="微軟正黑體" panose="020B0604030504040204" pitchFamily="34" charset="-120"/>
              </a:rPr>
              <a:t>一般要求</a:t>
            </a:r>
            <a:r>
              <a:rPr lang="en-US" altLang="zh-TW" dirty="0">
                <a:latin typeface="微軟正黑體" panose="020B0604030504040204" pitchFamily="34" charset="-120"/>
                <a:ea typeface="微軟正黑體" panose="020B0604030504040204" pitchFamily="34" charset="-120"/>
              </a:rPr>
              <a:t>200%</a:t>
            </a:r>
            <a:r>
              <a:rPr lang="zh-TW" altLang="en-US" dirty="0">
                <a:latin typeface="微軟正黑體" panose="020B0604030504040204" pitchFamily="34" charset="-120"/>
                <a:ea typeface="微軟正黑體" panose="020B0604030504040204" pitchFamily="34" charset="-120"/>
              </a:rPr>
              <a:t>，低於</a:t>
            </a:r>
            <a:r>
              <a:rPr lang="en-US" altLang="zh-TW" dirty="0">
                <a:latin typeface="微軟正黑體" panose="020B0604030504040204" pitchFamily="34" charset="-120"/>
                <a:ea typeface="微軟正黑體" panose="020B0604030504040204" pitchFamily="34" charset="-120"/>
              </a:rPr>
              <a:t>150%</a:t>
            </a:r>
            <a:r>
              <a:rPr lang="zh-TW" altLang="en-US" dirty="0">
                <a:latin typeface="微軟正黑體" panose="020B0604030504040204" pitchFamily="34" charset="-120"/>
                <a:ea typeface="微軟正黑體" panose="020B0604030504040204" pitchFamily="34" charset="-120"/>
              </a:rPr>
              <a:t>就不好</a:t>
            </a:r>
            <a:endParaRPr lang="en-US" altLang="zh-TW"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956223697"/>
      </p:ext>
    </p:extLst>
  </p:cSld>
  <p:clrMapOvr>
    <a:masterClrMapping/>
  </p:clrMapOvr>
  <p:transition>
    <p:strips/>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zh-TW" altLang="en-US" sz="4000" b="1" dirty="0">
                <a:solidFill>
                  <a:srgbClr val="CC3300"/>
                </a:solidFill>
                <a:latin typeface="微軟正黑體" panose="020B0604030504040204" pitchFamily="34" charset="-120"/>
                <a:ea typeface="微軟正黑體" panose="020B0604030504040204" pitchFamily="34" charset="-120"/>
              </a:rPr>
              <a:t>銀行拒貸事出有因（續）</a:t>
            </a:r>
          </a:p>
        </p:txBody>
      </p:sp>
      <p:sp>
        <p:nvSpPr>
          <p:cNvPr id="19459" name="Rectangle 3"/>
          <p:cNvSpPr>
            <a:spLocks noGrp="1" noRot="1" noChangeArrowheads="1"/>
          </p:cNvSpPr>
          <p:nvPr>
            <p:ph type="body" idx="1"/>
          </p:nvPr>
        </p:nvSpPr>
        <p:spPr>
          <a:xfrm>
            <a:off x="872067" y="1124744"/>
            <a:ext cx="7588365" cy="5001419"/>
          </a:xfrm>
        </p:spPr>
        <p:txBody>
          <a:bodyPr>
            <a:normAutofit/>
          </a:bodyPr>
          <a:lstStyle/>
          <a:p>
            <a:pPr marL="609600" indent="-609600">
              <a:lnSpc>
                <a:spcPct val="90000"/>
              </a:lnSpc>
              <a:buFont typeface="Wingdings" pitchFamily="2" charset="2"/>
              <a:buAutoNum type="arabicPeriod" startAt="5"/>
            </a:pPr>
            <a:r>
              <a:rPr lang="zh-TW" altLang="en-US" sz="2800" b="1" dirty="0">
                <a:solidFill>
                  <a:srgbClr val="0000CC"/>
                </a:solidFill>
                <a:latin typeface="微軟正黑體" panose="020B0604030504040204" pitchFamily="34" charset="-120"/>
                <a:ea typeface="微軟正黑體" panose="020B0604030504040204" pitchFamily="34" charset="-120"/>
              </a:rPr>
              <a:t>不符授信</a:t>
            </a:r>
            <a:r>
              <a:rPr lang="en-US" altLang="zh-TW" sz="2800" b="1" dirty="0">
                <a:solidFill>
                  <a:srgbClr val="0000CC"/>
                </a:solidFill>
                <a:latin typeface="微軟正黑體" panose="020B0604030504040204" pitchFamily="34" charset="-120"/>
                <a:ea typeface="微軟正黑體" panose="020B0604030504040204" pitchFamily="34" charset="-120"/>
              </a:rPr>
              <a:t>5P</a:t>
            </a:r>
            <a:r>
              <a:rPr lang="zh-TW" altLang="en-US" sz="2800" b="1" dirty="0">
                <a:solidFill>
                  <a:srgbClr val="0000CC"/>
                </a:solidFill>
                <a:latin typeface="微軟正黑體" panose="020B0604030504040204" pitchFamily="34" charset="-120"/>
                <a:ea typeface="微軟正黑體" panose="020B0604030504040204" pitchFamily="34" charset="-120"/>
              </a:rPr>
              <a:t>原則，如：</a:t>
            </a:r>
          </a:p>
          <a:p>
            <a:pPr marL="971550" lvl="1" indent="-514350">
              <a:lnSpc>
                <a:spcPct val="90000"/>
              </a:lnSpc>
            </a:pPr>
            <a:r>
              <a:rPr lang="zh-TW" altLang="en-US" sz="2500" b="1" dirty="0">
                <a:solidFill>
                  <a:srgbClr val="0000CC"/>
                </a:solidFill>
                <a:latin typeface="微軟正黑體" panose="020B0604030504040204" pitchFamily="34" charset="-120"/>
                <a:ea typeface="微軟正黑體" panose="020B0604030504040204" pitchFamily="34" charset="-120"/>
              </a:rPr>
              <a:t>借款用途不明確、巧立名目、挖東牆補西牆。</a:t>
            </a:r>
          </a:p>
          <a:p>
            <a:pPr marL="971550" lvl="1" indent="-514350">
              <a:lnSpc>
                <a:spcPct val="90000"/>
              </a:lnSpc>
            </a:pPr>
            <a:r>
              <a:rPr lang="zh-TW" altLang="en-US" sz="2500" b="1" dirty="0">
                <a:solidFill>
                  <a:srgbClr val="0000CC"/>
                </a:solidFill>
                <a:latin typeface="微軟正黑體" panose="020B0604030504040204" pitchFamily="34" charset="-120"/>
                <a:ea typeface="微軟正黑體" panose="020B0604030504040204" pitchFamily="34" charset="-120"/>
              </a:rPr>
              <a:t>以債養債（償還民間借款）。</a:t>
            </a:r>
          </a:p>
          <a:p>
            <a:pPr marL="971550" lvl="1" indent="-514350">
              <a:lnSpc>
                <a:spcPct val="90000"/>
              </a:lnSpc>
            </a:pPr>
            <a:r>
              <a:rPr lang="zh-TW" altLang="en-US" sz="2500" b="1" dirty="0">
                <a:solidFill>
                  <a:srgbClr val="0000CC"/>
                </a:solidFill>
                <a:latin typeface="微軟正黑體" panose="020B0604030504040204" pitchFamily="34" charset="-120"/>
                <a:ea typeface="微軟正黑體" panose="020B0604030504040204" pitchFamily="34" charset="-120"/>
              </a:rPr>
              <a:t>借款轉貸。</a:t>
            </a:r>
          </a:p>
          <a:p>
            <a:pPr marL="971550" lvl="1" indent="-514350">
              <a:lnSpc>
                <a:spcPct val="90000"/>
              </a:lnSpc>
            </a:pPr>
            <a:r>
              <a:rPr lang="zh-TW" altLang="en-US" sz="2500" b="1" dirty="0">
                <a:solidFill>
                  <a:srgbClr val="0000CC"/>
                </a:solidFill>
                <a:latin typeface="微軟正黑體" panose="020B0604030504040204" pitchFamily="34" charset="-120"/>
                <a:ea typeface="微軟正黑體" panose="020B0604030504040204" pitchFamily="34" charset="-120"/>
              </a:rPr>
              <a:t>還款計畫不具可行性</a:t>
            </a:r>
          </a:p>
          <a:p>
            <a:pPr marL="971550" lvl="1" indent="-514350">
              <a:lnSpc>
                <a:spcPct val="90000"/>
              </a:lnSpc>
            </a:pPr>
            <a:r>
              <a:rPr lang="zh-TW" altLang="en-US" sz="2500" b="1" dirty="0">
                <a:solidFill>
                  <a:srgbClr val="0000CC"/>
                </a:solidFill>
                <a:latin typeface="微軟正黑體" panose="020B0604030504040204" pitchFamily="34" charset="-120"/>
                <a:ea typeface="微軟正黑體" panose="020B0604030504040204" pitchFamily="34" charset="-120"/>
              </a:rPr>
              <a:t>保證能力薄弱。</a:t>
            </a:r>
          </a:p>
          <a:p>
            <a:pPr marL="609600" indent="-609600">
              <a:lnSpc>
                <a:spcPct val="90000"/>
              </a:lnSpc>
              <a:buFont typeface="Wingdings" pitchFamily="2" charset="2"/>
              <a:buAutoNum type="arabicPeriod" startAt="5"/>
            </a:pPr>
            <a:r>
              <a:rPr lang="zh-TW" altLang="en-US" sz="2800" b="1" dirty="0">
                <a:solidFill>
                  <a:srgbClr val="FF3300"/>
                </a:solidFill>
                <a:latin typeface="微軟正黑體" panose="020B0604030504040204" pitchFamily="34" charset="-120"/>
                <a:ea typeface="微軟正黑體" panose="020B0604030504040204" pitchFamily="34" charset="-120"/>
              </a:rPr>
              <a:t>有訴訟在進行或法院執行程序中。</a:t>
            </a:r>
          </a:p>
          <a:p>
            <a:pPr marL="609600" indent="-609600">
              <a:lnSpc>
                <a:spcPct val="90000"/>
              </a:lnSpc>
              <a:buFont typeface="Wingdings" pitchFamily="2" charset="2"/>
              <a:buAutoNum type="arabicPeriod" startAt="5"/>
            </a:pPr>
            <a:r>
              <a:rPr lang="zh-TW" altLang="en-US" sz="2800" b="1" dirty="0">
                <a:solidFill>
                  <a:srgbClr val="0000CC"/>
                </a:solidFill>
                <a:latin typeface="微軟正黑體" panose="020B0604030504040204" pitchFamily="34" charset="-120"/>
                <a:ea typeface="微軟正黑體" panose="020B0604030504040204" pitchFamily="34" charset="-120"/>
              </a:rPr>
              <a:t>融資簽證會計師出具保留意見或相反意見之報告書。</a:t>
            </a:r>
          </a:p>
          <a:p>
            <a:pPr marL="609600" indent="-609600">
              <a:lnSpc>
                <a:spcPct val="90000"/>
              </a:lnSpc>
              <a:buFont typeface="Wingdings" pitchFamily="2" charset="2"/>
              <a:buAutoNum type="arabicPeriod" startAt="5"/>
            </a:pPr>
            <a:r>
              <a:rPr lang="zh-TW" altLang="en-US" sz="2800" b="1" dirty="0">
                <a:solidFill>
                  <a:srgbClr val="FF3300"/>
                </a:solidFill>
                <a:latin typeface="微軟正黑體" panose="020B0604030504040204" pitchFamily="34" charset="-120"/>
                <a:ea typeface="微軟正黑體" panose="020B0604030504040204" pitchFamily="34" charset="-120"/>
              </a:rPr>
              <a:t>營業衰退，受景氣影響無法克服。</a:t>
            </a:r>
          </a:p>
          <a:p>
            <a:pPr marL="609600" indent="-609600">
              <a:lnSpc>
                <a:spcPct val="90000"/>
              </a:lnSpc>
            </a:pPr>
            <a:endParaRPr lang="en-US" altLang="zh-TW" sz="2800" b="1" dirty="0">
              <a:solidFill>
                <a:srgbClr val="FF3300"/>
              </a:solidFill>
            </a:endParaRPr>
          </a:p>
        </p:txBody>
      </p:sp>
      <p:sp>
        <p:nvSpPr>
          <p:cNvPr id="3" name="投影片編號版面配置區 2"/>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69</a:t>
            </a:fld>
            <a:endParaRPr lang="en-US" altLang="zh-TW" dirty="0">
              <a:solidFill>
                <a:srgbClr val="000000"/>
              </a:solidFill>
            </a:endParaRPr>
          </a:p>
        </p:txBody>
      </p:sp>
    </p:spTree>
    <p:extLst>
      <p:ext uri="{BB962C8B-B14F-4D97-AF65-F5344CB8AC3E}">
        <p14:creationId xmlns:p14="http://schemas.microsoft.com/office/powerpoint/2010/main" val="2392429812"/>
      </p:ext>
    </p:extLst>
  </p:cSld>
  <p:clrMapOvr>
    <a:masterClrMapping/>
  </p:clrMapOvr>
  <p:transition>
    <p:strip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創業的本質</a:t>
            </a:r>
          </a:p>
        </p:txBody>
      </p:sp>
      <p:sp>
        <p:nvSpPr>
          <p:cNvPr id="3" name="內容版面配置區 2"/>
          <p:cNvSpPr>
            <a:spLocks noGrp="1"/>
          </p:cNvSpPr>
          <p:nvPr>
            <p:ph idx="1"/>
          </p:nvPr>
        </p:nvSpPr>
        <p:spPr/>
        <p:txBody>
          <a:bodyPr/>
          <a:lstStyle/>
          <a:p>
            <a:r>
              <a:rPr lang="zh-TW" altLang="en-US" sz="2800" dirty="0">
                <a:solidFill>
                  <a:srgbClr val="FF0000"/>
                </a:solidFill>
                <a:latin typeface="微軟正黑體" panose="020B0604030504040204" pitchFamily="34" charset="-120"/>
                <a:ea typeface="微軟正黑體" panose="020B0604030504040204" pitchFamily="34" charset="-120"/>
              </a:rPr>
              <a:t>一個目標</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0" indent="0">
              <a:buNone/>
            </a:pPr>
            <a:r>
              <a:rPr lang="en-US" altLang="zh-TW" sz="2800" dirty="0">
                <a:solidFill>
                  <a:srgbClr val="FF0000"/>
                </a:solidFill>
                <a:latin typeface="微軟正黑體" panose="020B0604030504040204" pitchFamily="34" charset="-120"/>
                <a:ea typeface="微軟正黑體" panose="020B0604030504040204" pitchFamily="34" charset="-120"/>
              </a:rPr>
              <a:t>   </a:t>
            </a:r>
            <a:r>
              <a:rPr lang="zh-TW" altLang="en-US" sz="2800" dirty="0">
                <a:solidFill>
                  <a:srgbClr val="FF0000"/>
                </a:solidFill>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將產品賣掉</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賺錢</a:t>
            </a:r>
            <a:r>
              <a:rPr lang="en-US" altLang="zh-TW" sz="2800" dirty="0">
                <a:latin typeface="微軟正黑體" panose="020B0604030504040204" pitchFamily="34" charset="-120"/>
                <a:ea typeface="微軟正黑體" panose="020B0604030504040204" pitchFamily="34" charset="-120"/>
              </a:rPr>
              <a:t>)</a:t>
            </a:r>
          </a:p>
          <a:p>
            <a:r>
              <a:rPr lang="zh-TW" altLang="en-US" sz="2800" dirty="0">
                <a:solidFill>
                  <a:srgbClr val="FF0000"/>
                </a:solidFill>
                <a:latin typeface="微軟正黑體" panose="020B0604030504040204" pitchFamily="34" charset="-120"/>
                <a:ea typeface="微軟正黑體" panose="020B0604030504040204" pitchFamily="34" charset="-120"/>
              </a:rPr>
              <a:t>二個本質</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sz="2800" dirty="0">
                <a:solidFill>
                  <a:srgbClr val="FF0000"/>
                </a:solidFill>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生產最好的產品</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solidFill>
                  <a:srgbClr val="FF0000"/>
                </a:solidFill>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滿足目標客戶的需求</a:t>
            </a:r>
            <a:endParaRPr lang="en-US" altLang="zh-TW" sz="2800" dirty="0">
              <a:latin typeface="微軟正黑體" panose="020B0604030504040204" pitchFamily="34" charset="-120"/>
              <a:ea typeface="微軟正黑體" panose="020B0604030504040204" pitchFamily="34" charset="-120"/>
            </a:endParaRPr>
          </a:p>
          <a:p>
            <a:r>
              <a:rPr lang="zh-TW" altLang="en-US" sz="2800" dirty="0">
                <a:solidFill>
                  <a:srgbClr val="FF0000"/>
                </a:solidFill>
                <a:latin typeface="微軟正黑體" panose="020B0604030504040204" pitchFamily="34" charset="-120"/>
                <a:ea typeface="微軟正黑體" panose="020B0604030504040204" pitchFamily="34" charset="-120"/>
              </a:rPr>
              <a:t>三個環節</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sz="2800" dirty="0">
                <a:solidFill>
                  <a:srgbClr val="FF0000"/>
                </a:solidFill>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找對客戶需求</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latin typeface="微軟正黑體" panose="020B0604030504040204" pitchFamily="34" charset="-120"/>
                <a:ea typeface="微軟正黑體" panose="020B0604030504040204" pitchFamily="34" charset="-120"/>
              </a:rPr>
              <a:t>    做出客戶最需要的產品</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癢點</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痛點</a:t>
            </a:r>
            <a:r>
              <a:rPr lang="en-US" altLang="zh-TW" sz="2800" dirty="0">
                <a:latin typeface="微軟正黑體" panose="020B0604030504040204" pitchFamily="34" charset="-120"/>
                <a:ea typeface="微軟正黑體" panose="020B0604030504040204" pitchFamily="34" charset="-120"/>
              </a:rPr>
              <a:t>?)</a:t>
            </a:r>
          </a:p>
          <a:p>
            <a:pPr marL="0" indent="0">
              <a:buNone/>
            </a:pPr>
            <a:r>
              <a:rPr lang="zh-TW" altLang="en-US" sz="2800" dirty="0">
                <a:latin typeface="微軟正黑體" panose="020B0604030504040204" pitchFamily="34" charset="-120"/>
                <a:ea typeface="微軟正黑體" panose="020B0604030504040204" pitchFamily="34" charset="-120"/>
              </a:rPr>
              <a:t>    賣給目標客戶</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dirty="0">
                <a:solidFill>
                  <a:srgbClr val="FF0000"/>
                </a:solidFill>
              </a:rPr>
              <a:t>   </a:t>
            </a: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09D6F-B5E1-4A0C-A9D1-B20BF40EE099}" type="slidenum">
              <a:rPr kumimoji="0" lang="en-US" altLang="zh-TW" sz="1400" b="0" i="0" u="none" strike="noStrike" kern="1200" cap="none" spc="0" normalizeH="0" baseline="0" noProof="0" smtClean="0">
                <a:ln>
                  <a:noFill/>
                </a:ln>
                <a:solidFill>
                  <a:srgbClr val="000000"/>
                </a:solidFill>
                <a:effectLst/>
                <a:uLnTx/>
                <a:uFillTx/>
                <a:latin typeface="Tahoma" pitchFamily="34" charset="0"/>
                <a:ea typeface="新細明體"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TW" sz="1400" b="0" i="0" u="none" strike="noStrike" kern="1200" cap="none" spc="0" normalizeH="0" baseline="0" noProof="0" dirty="0">
              <a:ln>
                <a:noFill/>
              </a:ln>
              <a:solidFill>
                <a:srgbClr val="000000"/>
              </a:solidFill>
              <a:effectLst/>
              <a:uLnTx/>
              <a:uFillTx/>
              <a:latin typeface="Tahoma" pitchFamily="34" charset="0"/>
              <a:ea typeface="新細明體" pitchFamily="18" charset="-120"/>
              <a:cs typeface="+mn-cs"/>
            </a:endParaRPr>
          </a:p>
        </p:txBody>
      </p:sp>
      <p:sp>
        <p:nvSpPr>
          <p:cNvPr id="5" name="爆炸 2 4"/>
          <p:cNvSpPr/>
          <p:nvPr/>
        </p:nvSpPr>
        <p:spPr bwMode="auto">
          <a:xfrm>
            <a:off x="3851920" y="917317"/>
            <a:ext cx="5400600" cy="2736304"/>
          </a:xfrm>
          <a:prstGeom prst="irregularSeal2">
            <a:avLst/>
          </a:prstGeom>
          <a:solidFill>
            <a:schemeClr val="bg2">
              <a:lumMod val="40000"/>
              <a:lumOff val="6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zh-TW" altLang="en-US" sz="2400" b="1" dirty="0">
                <a:solidFill>
                  <a:schemeClr val="tx1"/>
                </a:solidFill>
                <a:latin typeface="微軟正黑體" panose="020B0604030504040204" pitchFamily="34" charset="-120"/>
                <a:ea typeface="微軟正黑體" panose="020B0604030504040204" pitchFamily="34" charset="-120"/>
              </a:rPr>
              <a:t>創業四字訣：</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marL="0" marR="0" indent="0"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整、借、學、變</a:t>
            </a:r>
          </a:p>
        </p:txBody>
      </p:sp>
    </p:spTree>
    <p:extLst>
      <p:ext uri="{BB962C8B-B14F-4D97-AF65-F5344CB8AC3E}">
        <p14:creationId xmlns:p14="http://schemas.microsoft.com/office/powerpoint/2010/main" val="3122683156"/>
      </p:ext>
    </p:extLst>
  </p:cSld>
  <p:clrMapOvr>
    <a:masterClrMapping/>
  </p:clrMapOvr>
  <p:transition>
    <p:strips/>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a:xfrm>
            <a:off x="250825" y="0"/>
            <a:ext cx="8070850" cy="898525"/>
          </a:xfrm>
        </p:spPr>
        <p:txBody>
          <a:bodyPr/>
          <a:lstStyle/>
          <a:p>
            <a:r>
              <a:rPr lang="zh-TW" altLang="en-US" sz="4000" dirty="0">
                <a:latin typeface="微軟正黑體" panose="020B0604030504040204" pitchFamily="34" charset="-120"/>
                <a:ea typeface="微軟正黑體" panose="020B0604030504040204" pitchFamily="34" charset="-120"/>
              </a:rPr>
              <a:t>瞭解銀行審核貸款的</a:t>
            </a:r>
            <a:r>
              <a:rPr lang="en-US" altLang="zh-TW" sz="4000" dirty="0">
                <a:latin typeface="微軟正黑體" panose="020B0604030504040204" pitchFamily="34" charset="-120"/>
                <a:ea typeface="微軟正黑體" panose="020B0604030504040204" pitchFamily="34" charset="-120"/>
              </a:rPr>
              <a:t>5P</a:t>
            </a:r>
            <a:r>
              <a:rPr lang="zh-TW" altLang="en-US" sz="4000" dirty="0">
                <a:latin typeface="微軟正黑體" panose="020B0604030504040204" pitchFamily="34" charset="-120"/>
                <a:ea typeface="微軟正黑體" panose="020B0604030504040204" pitchFamily="34" charset="-120"/>
              </a:rPr>
              <a:t>原則</a:t>
            </a:r>
            <a:endParaRPr lang="en-US" altLang="zh-TW" sz="4000" dirty="0">
              <a:latin typeface="微軟正黑體" panose="020B0604030504040204" pitchFamily="34" charset="-120"/>
              <a:ea typeface="微軟正黑體" panose="020B0604030504040204" pitchFamily="34" charset="-120"/>
            </a:endParaRPr>
          </a:p>
        </p:txBody>
      </p:sp>
      <p:grpSp>
        <p:nvGrpSpPr>
          <p:cNvPr id="788483" name="Group 3"/>
          <p:cNvGrpSpPr>
            <a:grpSpLocks/>
          </p:cNvGrpSpPr>
          <p:nvPr/>
        </p:nvGrpSpPr>
        <p:grpSpPr bwMode="auto">
          <a:xfrm>
            <a:off x="3132138" y="1484313"/>
            <a:ext cx="2736850" cy="1223962"/>
            <a:chOff x="1927" y="1117"/>
            <a:chExt cx="1724" cy="771"/>
          </a:xfrm>
        </p:grpSpPr>
        <p:sp>
          <p:nvSpPr>
            <p:cNvPr id="788484" name="Oval 4"/>
            <p:cNvSpPr>
              <a:spLocks noChangeArrowheads="1"/>
            </p:cNvSpPr>
            <p:nvPr/>
          </p:nvSpPr>
          <p:spPr bwMode="auto">
            <a:xfrm>
              <a:off x="1927" y="1117"/>
              <a:ext cx="1724" cy="771"/>
            </a:xfrm>
            <a:prstGeom prst="ellipse">
              <a:avLst/>
            </a:prstGeom>
            <a:solidFill>
              <a:srgbClr val="CCFFCC"/>
            </a:solidFill>
            <a:ln>
              <a:noFill/>
            </a:ln>
            <a:effectLst>
              <a:outerShdw dist="45791" dir="3378596" algn="ctr" rotWithShape="0">
                <a:srgbClr val="4D4D4D"/>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788485" name="Rectangle 5"/>
            <p:cNvSpPr>
              <a:spLocks noChangeArrowheads="1"/>
            </p:cNvSpPr>
            <p:nvPr/>
          </p:nvSpPr>
          <p:spPr bwMode="auto">
            <a:xfrm>
              <a:off x="2336" y="1298"/>
              <a:ext cx="952"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lstStyle/>
            <a:p>
              <a:pPr algn="ctr" eaLnBrk="1" hangingPunct="1">
                <a:spcBef>
                  <a:spcPct val="20000"/>
                </a:spcBef>
                <a:buClr>
                  <a:schemeClr val="folHlink"/>
                </a:buClr>
                <a:buSzPct val="60000"/>
                <a:buFont typeface="Wingdings" pitchFamily="2" charset="2"/>
                <a:buNone/>
              </a:pPr>
              <a:r>
                <a:rPr lang="zh-TW" altLang="en-US" sz="320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charset="0"/>
                </a:rPr>
                <a:t>借款戶</a:t>
              </a:r>
            </a:p>
            <a:p>
              <a:pPr algn="ctr" eaLnBrk="1" hangingPunct="1">
                <a:spcBef>
                  <a:spcPct val="20000"/>
                </a:spcBef>
                <a:buClr>
                  <a:schemeClr val="folHlink"/>
                </a:buClr>
                <a:buSzPct val="60000"/>
                <a:buFont typeface="Wingdings" pitchFamily="2" charset="2"/>
                <a:buNone/>
              </a:pPr>
              <a:r>
                <a:rPr lang="zh-TW" altLang="en-US" sz="280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charset="0"/>
                </a:rPr>
                <a:t>（</a:t>
              </a:r>
              <a:r>
                <a:rPr lang="en-US" altLang="zh-TW" sz="280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charset="0"/>
                </a:rPr>
                <a:t>PEOPLE</a:t>
              </a:r>
              <a:r>
                <a:rPr lang="zh-TW" altLang="en-US" sz="2800">
                  <a:latin typeface="微軟正黑體" panose="020B0604030504040204" pitchFamily="34" charset="-120"/>
                  <a:ea typeface="微軟正黑體" panose="020B0604030504040204" pitchFamily="34" charset="-120"/>
                  <a:cs typeface="Times New Roman" charset="0"/>
                </a:rPr>
                <a:t>）</a:t>
              </a:r>
            </a:p>
          </p:txBody>
        </p:sp>
      </p:grpSp>
      <p:grpSp>
        <p:nvGrpSpPr>
          <p:cNvPr id="788486" name="Group 6"/>
          <p:cNvGrpSpPr>
            <a:grpSpLocks/>
          </p:cNvGrpSpPr>
          <p:nvPr/>
        </p:nvGrpSpPr>
        <p:grpSpPr bwMode="auto">
          <a:xfrm>
            <a:off x="5580063" y="2492375"/>
            <a:ext cx="2736850" cy="1223963"/>
            <a:chOff x="1927" y="1117"/>
            <a:chExt cx="1724" cy="771"/>
          </a:xfrm>
        </p:grpSpPr>
        <p:sp>
          <p:nvSpPr>
            <p:cNvPr id="788487" name="Oval 7"/>
            <p:cNvSpPr>
              <a:spLocks noChangeArrowheads="1"/>
            </p:cNvSpPr>
            <p:nvPr/>
          </p:nvSpPr>
          <p:spPr bwMode="auto">
            <a:xfrm>
              <a:off x="1927" y="1117"/>
              <a:ext cx="1724" cy="771"/>
            </a:xfrm>
            <a:prstGeom prst="ellipse">
              <a:avLst/>
            </a:prstGeom>
            <a:solidFill>
              <a:srgbClr val="7FFFDD"/>
            </a:solidFill>
            <a:ln>
              <a:noFill/>
            </a:ln>
            <a:effectLst>
              <a:outerShdw dist="45791" dir="3378596" algn="ctr" rotWithShape="0">
                <a:srgbClr val="4D4D4D"/>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788488" name="Rectangle 8"/>
            <p:cNvSpPr>
              <a:spLocks noChangeArrowheads="1"/>
            </p:cNvSpPr>
            <p:nvPr/>
          </p:nvSpPr>
          <p:spPr bwMode="auto">
            <a:xfrm>
              <a:off x="2336" y="1298"/>
              <a:ext cx="952" cy="363"/>
            </a:xfrm>
            <a:prstGeom prst="rect">
              <a:avLst/>
            </a:prstGeom>
            <a:solidFill>
              <a:srgbClr val="7FFF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lstStyle/>
            <a:p>
              <a:pPr algn="ctr" eaLnBrk="1" hangingPunct="1">
                <a:spcBef>
                  <a:spcPct val="20000"/>
                </a:spcBef>
                <a:buClr>
                  <a:schemeClr val="folHlink"/>
                </a:buClr>
                <a:buSzPct val="60000"/>
                <a:buFont typeface="Wingdings" pitchFamily="2" charset="2"/>
                <a:buNone/>
              </a:pPr>
              <a:r>
                <a:rPr lang="zh-TW" altLang="en-US" sz="3200">
                  <a:latin typeface="微軟正黑體" panose="020B0604030504040204" pitchFamily="34" charset="-120"/>
                  <a:ea typeface="微軟正黑體" panose="020B0604030504040204" pitchFamily="34" charset="-120"/>
                  <a:cs typeface="Times New Roman" charset="0"/>
                </a:rPr>
                <a:t>資金用途</a:t>
              </a:r>
              <a:endParaRPr lang="zh-TW" altLang="en-US" sz="3200">
                <a:effectLst>
                  <a:outerShdw blurRad="38100" dist="38100" dir="2700000" algn="tl">
                    <a:srgbClr val="FFFFFF"/>
                  </a:outerShdw>
                </a:effectLst>
                <a:latin typeface="微軟正黑體" panose="020B0604030504040204" pitchFamily="34" charset="-120"/>
                <a:ea typeface="微軟正黑體" panose="020B0604030504040204" pitchFamily="34" charset="-120"/>
                <a:cs typeface="Times New Roman" charset="0"/>
              </a:endParaRPr>
            </a:p>
            <a:p>
              <a:pPr algn="ctr" eaLnBrk="1" hangingPunct="1">
                <a:spcBef>
                  <a:spcPct val="20000"/>
                </a:spcBef>
                <a:buClr>
                  <a:schemeClr val="folHlink"/>
                </a:buClr>
                <a:buSzPct val="60000"/>
                <a:buFont typeface="Wingdings" pitchFamily="2" charset="2"/>
                <a:buNone/>
              </a:pPr>
              <a:r>
                <a:rPr lang="zh-TW" altLang="en-US" sz="2800">
                  <a:effectLst>
                    <a:outerShdw blurRad="38100" dist="38100" dir="2700000" algn="tl">
                      <a:srgbClr val="FFFFFF"/>
                    </a:outerShdw>
                  </a:effectLst>
                  <a:latin typeface="微軟正黑體" panose="020B0604030504040204" pitchFamily="34" charset="-120"/>
                  <a:ea typeface="微軟正黑體" panose="020B0604030504040204" pitchFamily="34" charset="-120"/>
                  <a:cs typeface="Times New Roman" charset="0"/>
                </a:rPr>
                <a:t>（</a:t>
              </a:r>
              <a:r>
                <a:rPr lang="en-US" altLang="zh-TW" sz="2800">
                  <a:latin typeface="微軟正黑體" panose="020B0604030504040204" pitchFamily="34" charset="-120"/>
                  <a:ea typeface="微軟正黑體" panose="020B0604030504040204" pitchFamily="34" charset="-120"/>
                  <a:cs typeface="Times New Roman" charset="0"/>
                </a:rPr>
                <a:t>PURPOSE</a:t>
              </a:r>
              <a:r>
                <a:rPr lang="zh-TW" altLang="en-US" sz="2800">
                  <a:latin typeface="微軟正黑體" panose="020B0604030504040204" pitchFamily="34" charset="-120"/>
                  <a:ea typeface="微軟正黑體" panose="020B0604030504040204" pitchFamily="34" charset="-120"/>
                  <a:cs typeface="Times New Roman" charset="0"/>
                </a:rPr>
                <a:t>）</a:t>
              </a:r>
            </a:p>
          </p:txBody>
        </p:sp>
      </p:grpSp>
      <p:grpSp>
        <p:nvGrpSpPr>
          <p:cNvPr id="788489" name="Group 9"/>
          <p:cNvGrpSpPr>
            <a:grpSpLocks/>
          </p:cNvGrpSpPr>
          <p:nvPr/>
        </p:nvGrpSpPr>
        <p:grpSpPr bwMode="auto">
          <a:xfrm>
            <a:off x="1116013" y="2708275"/>
            <a:ext cx="2736850" cy="1223963"/>
            <a:chOff x="1927" y="1117"/>
            <a:chExt cx="1724" cy="771"/>
          </a:xfrm>
        </p:grpSpPr>
        <p:sp>
          <p:nvSpPr>
            <p:cNvPr id="788490" name="Oval 10"/>
            <p:cNvSpPr>
              <a:spLocks noChangeArrowheads="1"/>
            </p:cNvSpPr>
            <p:nvPr/>
          </p:nvSpPr>
          <p:spPr bwMode="auto">
            <a:xfrm>
              <a:off x="1927" y="1117"/>
              <a:ext cx="1724" cy="771"/>
            </a:xfrm>
            <a:prstGeom prst="ellipse">
              <a:avLst/>
            </a:prstGeom>
            <a:solidFill>
              <a:srgbClr val="C1C1EF"/>
            </a:solidFill>
            <a:ln>
              <a:noFill/>
            </a:ln>
            <a:effectLst>
              <a:outerShdw dist="45791" dir="3378596" algn="ctr" rotWithShape="0">
                <a:srgbClr val="4D4D4D"/>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788491" name="Rectangle 11"/>
            <p:cNvSpPr>
              <a:spLocks noChangeArrowheads="1"/>
            </p:cNvSpPr>
            <p:nvPr/>
          </p:nvSpPr>
          <p:spPr bwMode="auto">
            <a:xfrm>
              <a:off x="2336" y="1298"/>
              <a:ext cx="952" cy="3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lstStyle/>
            <a:p>
              <a:pPr algn="ctr" eaLnBrk="1" hangingPunct="1">
                <a:spcBef>
                  <a:spcPct val="20000"/>
                </a:spcBef>
                <a:buClr>
                  <a:schemeClr val="folHlink"/>
                </a:buClr>
                <a:buSzPct val="60000"/>
                <a:buFont typeface="Wingdings" pitchFamily="2" charset="2"/>
                <a:buNone/>
              </a:pPr>
              <a:r>
                <a:rPr lang="zh-TW" altLang="en-US" sz="3200" dirty="0">
                  <a:latin typeface="微軟正黑體" panose="020B0604030504040204" pitchFamily="34" charset="-120"/>
                  <a:ea typeface="微軟正黑體" panose="020B0604030504040204" pitchFamily="34" charset="-120"/>
                  <a:cs typeface="Times New Roman" charset="0"/>
                </a:rPr>
                <a:t>還款來源</a:t>
              </a:r>
              <a:endPar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charset="0"/>
              </a:endParaRPr>
            </a:p>
            <a:p>
              <a:pPr algn="ctr" eaLnBrk="1" hangingPunct="1">
                <a:spcBef>
                  <a:spcPct val="20000"/>
                </a:spcBef>
                <a:buClr>
                  <a:schemeClr val="folHlink"/>
                </a:buClr>
                <a:buSzPct val="60000"/>
                <a:buFont typeface="Wingdings" pitchFamily="2" charset="2"/>
                <a:buNone/>
              </a:pP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charset="0"/>
                </a:rPr>
                <a:t>（</a:t>
              </a:r>
              <a:r>
                <a:rPr lang="en-US" altLang="zh-TW" sz="2800" dirty="0">
                  <a:latin typeface="微軟正黑體" panose="020B0604030504040204" pitchFamily="34" charset="-120"/>
                  <a:ea typeface="微軟正黑體" panose="020B0604030504040204" pitchFamily="34" charset="-120"/>
                  <a:cs typeface="Times New Roman" charset="0"/>
                </a:rPr>
                <a:t>PAYMENT</a:t>
              </a:r>
              <a:r>
                <a:rPr lang="zh-TW" altLang="en-US" sz="2800" dirty="0">
                  <a:latin typeface="微軟正黑體" panose="020B0604030504040204" pitchFamily="34" charset="-120"/>
                  <a:ea typeface="微軟正黑體" panose="020B0604030504040204" pitchFamily="34" charset="-120"/>
                  <a:cs typeface="Times New Roman" charset="0"/>
                </a:rPr>
                <a:t>）</a:t>
              </a:r>
            </a:p>
          </p:txBody>
        </p:sp>
      </p:grpSp>
      <p:grpSp>
        <p:nvGrpSpPr>
          <p:cNvPr id="788492" name="Group 12"/>
          <p:cNvGrpSpPr>
            <a:grpSpLocks/>
          </p:cNvGrpSpPr>
          <p:nvPr/>
        </p:nvGrpSpPr>
        <p:grpSpPr bwMode="auto">
          <a:xfrm>
            <a:off x="5003800" y="4437063"/>
            <a:ext cx="2736850" cy="1223962"/>
            <a:chOff x="1927" y="1117"/>
            <a:chExt cx="1724" cy="771"/>
          </a:xfrm>
        </p:grpSpPr>
        <p:sp>
          <p:nvSpPr>
            <p:cNvPr id="788493" name="Oval 13"/>
            <p:cNvSpPr>
              <a:spLocks noChangeArrowheads="1"/>
            </p:cNvSpPr>
            <p:nvPr/>
          </p:nvSpPr>
          <p:spPr bwMode="auto">
            <a:xfrm>
              <a:off x="1927" y="1117"/>
              <a:ext cx="1724" cy="771"/>
            </a:xfrm>
            <a:prstGeom prst="ellipse">
              <a:avLst/>
            </a:prstGeom>
            <a:solidFill>
              <a:srgbClr val="FFE265"/>
            </a:solidFill>
            <a:ln>
              <a:noFill/>
            </a:ln>
            <a:effectLst>
              <a:outerShdw dist="45791" dir="3378596" algn="ctr" rotWithShape="0">
                <a:srgbClr val="4D4D4D"/>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788494" name="Rectangle 14"/>
            <p:cNvSpPr>
              <a:spLocks noChangeArrowheads="1"/>
            </p:cNvSpPr>
            <p:nvPr/>
          </p:nvSpPr>
          <p:spPr bwMode="auto">
            <a:xfrm>
              <a:off x="2336" y="1298"/>
              <a:ext cx="952"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lstStyle/>
            <a:p>
              <a:pPr algn="ctr" eaLnBrk="1" hangingPunct="1">
                <a:spcBef>
                  <a:spcPct val="20000"/>
                </a:spcBef>
                <a:buClr>
                  <a:schemeClr val="folHlink"/>
                </a:buClr>
                <a:buSzPct val="60000"/>
                <a:buFont typeface="Wingdings" pitchFamily="2" charset="2"/>
                <a:buNone/>
              </a:pPr>
              <a:r>
                <a:rPr lang="zh-TW" altLang="en-US" sz="3200">
                  <a:latin typeface="微軟正黑體" panose="020B0604030504040204" pitchFamily="34" charset="-120"/>
                  <a:ea typeface="微軟正黑體" panose="020B0604030504040204" pitchFamily="34" charset="-120"/>
                  <a:cs typeface="Times New Roman" charset="0"/>
                </a:rPr>
                <a:t>債權保障</a:t>
              </a:r>
              <a:endParaRPr lang="zh-TW" altLang="en-US" sz="320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charset="0"/>
              </a:endParaRPr>
            </a:p>
            <a:p>
              <a:pPr algn="ctr" eaLnBrk="1" hangingPunct="1">
                <a:spcBef>
                  <a:spcPct val="20000"/>
                </a:spcBef>
                <a:buClr>
                  <a:schemeClr val="folHlink"/>
                </a:buClr>
                <a:buSzPct val="60000"/>
                <a:buFont typeface="Wingdings" pitchFamily="2" charset="2"/>
                <a:buNone/>
              </a:pPr>
              <a:r>
                <a:rPr lang="zh-TW" altLang="en-US" sz="280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charset="0"/>
                </a:rPr>
                <a:t>（</a:t>
              </a:r>
              <a:r>
                <a:rPr lang="en-US" altLang="zh-TW" sz="2800">
                  <a:latin typeface="微軟正黑體" panose="020B0604030504040204" pitchFamily="34" charset="-120"/>
                  <a:ea typeface="微軟正黑體" panose="020B0604030504040204" pitchFamily="34" charset="-120"/>
                  <a:cs typeface="Times New Roman" charset="0"/>
                </a:rPr>
                <a:t>PROTECTION</a:t>
              </a:r>
              <a:r>
                <a:rPr lang="zh-TW" altLang="en-US" sz="2800">
                  <a:latin typeface="微軟正黑體" panose="020B0604030504040204" pitchFamily="34" charset="-120"/>
                  <a:ea typeface="微軟正黑體" panose="020B0604030504040204" pitchFamily="34" charset="-120"/>
                  <a:cs typeface="Times New Roman" charset="0"/>
                </a:rPr>
                <a:t>）</a:t>
              </a:r>
            </a:p>
          </p:txBody>
        </p:sp>
      </p:grpSp>
      <p:grpSp>
        <p:nvGrpSpPr>
          <p:cNvPr id="788495" name="Group 15"/>
          <p:cNvGrpSpPr>
            <a:grpSpLocks/>
          </p:cNvGrpSpPr>
          <p:nvPr/>
        </p:nvGrpSpPr>
        <p:grpSpPr bwMode="auto">
          <a:xfrm>
            <a:off x="1619250" y="4365625"/>
            <a:ext cx="2736850" cy="1223963"/>
            <a:chOff x="1927" y="1117"/>
            <a:chExt cx="1724" cy="771"/>
          </a:xfrm>
        </p:grpSpPr>
        <p:sp>
          <p:nvSpPr>
            <p:cNvPr id="788496" name="Oval 16"/>
            <p:cNvSpPr>
              <a:spLocks noChangeArrowheads="1"/>
            </p:cNvSpPr>
            <p:nvPr/>
          </p:nvSpPr>
          <p:spPr bwMode="auto">
            <a:xfrm>
              <a:off x="1927" y="1117"/>
              <a:ext cx="1724" cy="771"/>
            </a:xfrm>
            <a:prstGeom prst="ellipse">
              <a:avLst/>
            </a:prstGeom>
            <a:solidFill>
              <a:srgbClr val="FF8F8F"/>
            </a:solidFill>
            <a:ln>
              <a:noFill/>
            </a:ln>
            <a:effectLst>
              <a:outerShdw dist="45791" dir="3378596" algn="ctr" rotWithShape="0">
                <a:srgbClr val="4D4D4D"/>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788497" name="Rectangle 17"/>
            <p:cNvSpPr>
              <a:spLocks noChangeArrowheads="1"/>
            </p:cNvSpPr>
            <p:nvPr/>
          </p:nvSpPr>
          <p:spPr bwMode="auto">
            <a:xfrm>
              <a:off x="2336" y="1298"/>
              <a:ext cx="952" cy="36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lstStyle/>
            <a:p>
              <a:pPr algn="ctr" eaLnBrk="1" hangingPunct="1">
                <a:spcBef>
                  <a:spcPct val="20000"/>
                </a:spcBef>
                <a:buClr>
                  <a:schemeClr val="folHlink"/>
                </a:buClr>
                <a:buSzPct val="60000"/>
                <a:buFont typeface="Wingdings" pitchFamily="2" charset="2"/>
                <a:buNone/>
              </a:pPr>
              <a:r>
                <a:rPr lang="zh-TW" altLang="en-US" sz="3200">
                  <a:latin typeface="微軟正黑體" panose="020B0604030504040204" pitchFamily="34" charset="-120"/>
                  <a:ea typeface="微軟正黑體" panose="020B0604030504040204" pitchFamily="34" charset="-120"/>
                  <a:cs typeface="Times New Roman" charset="0"/>
                </a:rPr>
                <a:t>借戶展望</a:t>
              </a:r>
              <a:endParaRPr lang="zh-TW" altLang="en-US" sz="320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charset="0"/>
              </a:endParaRPr>
            </a:p>
            <a:p>
              <a:pPr algn="ctr" eaLnBrk="1" hangingPunct="1">
                <a:spcBef>
                  <a:spcPct val="20000"/>
                </a:spcBef>
                <a:buClr>
                  <a:schemeClr val="folHlink"/>
                </a:buClr>
                <a:buSzPct val="60000"/>
                <a:buFont typeface="Wingdings" pitchFamily="2" charset="2"/>
                <a:buNone/>
              </a:pPr>
              <a:r>
                <a:rPr lang="zh-TW" altLang="en-US" sz="280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charset="0"/>
                </a:rPr>
                <a:t>（</a:t>
              </a:r>
              <a:r>
                <a:rPr lang="en-US" altLang="zh-TW" sz="2800">
                  <a:latin typeface="微軟正黑體" panose="020B0604030504040204" pitchFamily="34" charset="-120"/>
                  <a:ea typeface="微軟正黑體" panose="020B0604030504040204" pitchFamily="34" charset="-120"/>
                  <a:cs typeface="Times New Roman" charset="0"/>
                </a:rPr>
                <a:t>PERSPECTIVE</a:t>
              </a:r>
              <a:r>
                <a:rPr lang="zh-TW" altLang="en-US" sz="2800">
                  <a:latin typeface="微軟正黑體" panose="020B0604030504040204" pitchFamily="34" charset="-120"/>
                  <a:ea typeface="微軟正黑體" panose="020B0604030504040204" pitchFamily="34" charset="-120"/>
                  <a:cs typeface="Times New Roman" charset="0"/>
                </a:rPr>
                <a:t>）</a:t>
              </a:r>
            </a:p>
          </p:txBody>
        </p:sp>
      </p:grpSp>
      <p:sp>
        <p:nvSpPr>
          <p:cNvPr id="788498" name="Line 18"/>
          <p:cNvSpPr>
            <a:spLocks noChangeShapeType="1"/>
          </p:cNvSpPr>
          <p:nvPr/>
        </p:nvSpPr>
        <p:spPr bwMode="auto">
          <a:xfrm flipV="1">
            <a:off x="6588125" y="3644900"/>
            <a:ext cx="215900" cy="863600"/>
          </a:xfrm>
          <a:prstGeom prst="line">
            <a:avLst/>
          </a:prstGeom>
          <a:noFill/>
          <a:ln>
            <a:noFill/>
          </a:ln>
          <a:effectLst>
            <a:outerShdw dist="45791" dir="3378596" algn="ctr" rotWithShape="0">
              <a:srgbClr val="4D4D4D"/>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70</a:t>
            </a:fld>
            <a:endParaRPr lang="en-US" altLang="zh-TW" dirty="0">
              <a:solidFill>
                <a:srgbClr val="000000"/>
              </a:solidFill>
            </a:endParaRPr>
          </a:p>
        </p:txBody>
      </p:sp>
    </p:spTree>
    <p:extLst>
      <p:ext uri="{BB962C8B-B14F-4D97-AF65-F5344CB8AC3E}">
        <p14:creationId xmlns:p14="http://schemas.microsoft.com/office/powerpoint/2010/main" val="3726258472"/>
      </p:ext>
    </p:extLst>
  </p:cSld>
  <p:clrMapOvr>
    <a:masterClrMapping/>
  </p:clrMapOvr>
  <p:transition>
    <p:strips/>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zh-TW" altLang="en-US" sz="3600" dirty="0">
                <a:latin typeface="微軟正黑體" panose="020B0604030504040204" pitchFamily="34" charset="-120"/>
                <a:ea typeface="微軟正黑體" panose="020B0604030504040204" pitchFamily="34" charset="-120"/>
              </a:rPr>
              <a:t>從授信</a:t>
            </a:r>
            <a:r>
              <a:rPr lang="en-US" altLang="zh-TW" sz="3600" dirty="0">
                <a:latin typeface="微軟正黑體" panose="020B0604030504040204" pitchFamily="34" charset="-120"/>
                <a:ea typeface="微軟正黑體" panose="020B0604030504040204" pitchFamily="34" charset="-120"/>
              </a:rPr>
              <a:t>5P</a:t>
            </a:r>
            <a:r>
              <a:rPr lang="zh-TW" altLang="en-US" sz="3600" dirty="0">
                <a:latin typeface="微軟正黑體" panose="020B0604030504040204" pitchFamily="34" charset="-120"/>
                <a:ea typeface="微軟正黑體" panose="020B0604030504040204" pitchFamily="34" charset="-120"/>
              </a:rPr>
              <a:t>原則看核貸條件</a:t>
            </a:r>
            <a:endParaRPr lang="en-US" altLang="zh-TW" sz="3600" dirty="0">
              <a:latin typeface="微軟正黑體" panose="020B0604030504040204" pitchFamily="34" charset="-120"/>
              <a:ea typeface="微軟正黑體" panose="020B0604030504040204" pitchFamily="34" charset="-120"/>
            </a:endParaRPr>
          </a:p>
        </p:txBody>
      </p:sp>
      <p:sp>
        <p:nvSpPr>
          <p:cNvPr id="59395" name="Rectangle 3"/>
          <p:cNvSpPr>
            <a:spLocks noGrp="1" noChangeArrowheads="1"/>
          </p:cNvSpPr>
          <p:nvPr>
            <p:ph type="body" idx="1"/>
          </p:nvPr>
        </p:nvSpPr>
        <p:spPr>
          <a:xfrm>
            <a:off x="533400" y="1268413"/>
            <a:ext cx="7711008" cy="5180012"/>
          </a:xfrm>
        </p:spPr>
        <p:txBody>
          <a:bodyPr/>
          <a:lstStyle/>
          <a:p>
            <a:r>
              <a:rPr lang="zh-TW" altLang="en-US" sz="2800" dirty="0">
                <a:latin typeface="微軟正黑體" panose="020B0604030504040204" pitchFamily="34" charset="-120"/>
                <a:ea typeface="微軟正黑體" panose="020B0604030504040204" pitchFamily="34" charset="-120"/>
              </a:rPr>
              <a:t>借款戶因素</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創業研習證明、</a:t>
            </a:r>
            <a:r>
              <a:rPr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聯合徵信資料</a:t>
            </a:r>
            <a:r>
              <a:rPr lang="zh-TW" altLang="en-US" sz="2800" dirty="0">
                <a:latin typeface="微軟正黑體" panose="020B0604030504040204" pitchFamily="34" charset="-120"/>
                <a:ea typeface="微軟正黑體" panose="020B0604030504040204" pitchFamily="34" charset="-120"/>
              </a:rPr>
              <a:t>、經歷、職業訓練、創業計畫書</a:t>
            </a:r>
          </a:p>
          <a:p>
            <a:r>
              <a:rPr lang="zh-TW" altLang="en-US" sz="2800" dirty="0">
                <a:latin typeface="微軟正黑體" panose="020B0604030504040204" pitchFamily="34" charset="-120"/>
                <a:ea typeface="微軟正黑體" panose="020B0604030504040204" pitchFamily="34" charset="-120"/>
              </a:rPr>
              <a:t>授信用途</a:t>
            </a:r>
            <a:r>
              <a:rPr lang="en-US" altLang="zh-TW" sz="2800" dirty="0">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估價單</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貸款資金主要用途</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、營業場所房租契約</a:t>
            </a:r>
          </a:p>
          <a:p>
            <a:r>
              <a:rPr lang="zh-TW" altLang="en-US" sz="2800" dirty="0">
                <a:latin typeface="微軟正黑體" panose="020B0604030504040204" pitchFamily="34" charset="-120"/>
                <a:ea typeface="微軟正黑體" panose="020B0604030504040204" pitchFamily="34" charset="-120"/>
              </a:rPr>
              <a:t>償還來源</a:t>
            </a:r>
            <a:r>
              <a:rPr lang="en-US" altLang="zh-TW" sz="2800" dirty="0">
                <a:latin typeface="微軟正黑體" panose="020B0604030504040204" pitchFamily="34" charset="-120"/>
                <a:ea typeface="微軟正黑體" panose="020B0604030504040204" pitchFamily="34" charset="-120"/>
              </a:rPr>
              <a:t>-</a:t>
            </a:r>
            <a:r>
              <a:rPr lang="en-US" altLang="zh-TW" sz="2800" dirty="0">
                <a:solidFill>
                  <a:srgbClr val="FF0000"/>
                </a:solidFill>
                <a:latin typeface="微軟正黑體" panose="020B0604030504040204" pitchFamily="34" charset="-120"/>
                <a:ea typeface="微軟正黑體" panose="020B0604030504040204" pitchFamily="34" charset="-120"/>
              </a:rPr>
              <a:t>401</a:t>
            </a:r>
            <a:r>
              <a:rPr lang="zh-TW" altLang="en-US" sz="2800" dirty="0">
                <a:solidFill>
                  <a:srgbClr val="FF0000"/>
                </a:solidFill>
                <a:latin typeface="微軟正黑體" panose="020B0604030504040204" pitchFamily="34" charset="-120"/>
                <a:ea typeface="微軟正黑體" panose="020B0604030504040204" pitchFamily="34" charset="-120"/>
              </a:rPr>
              <a:t>、</a:t>
            </a:r>
            <a:r>
              <a:rPr lang="en-US" altLang="zh-TW" sz="2800" dirty="0">
                <a:solidFill>
                  <a:srgbClr val="FF0000"/>
                </a:solidFill>
                <a:latin typeface="微軟正黑體" panose="020B0604030504040204" pitchFamily="34" charset="-120"/>
                <a:ea typeface="微軟正黑體" panose="020B0604030504040204" pitchFamily="34" charset="-120"/>
              </a:rPr>
              <a:t>405</a:t>
            </a:r>
            <a:r>
              <a:rPr lang="zh-TW" altLang="en-US" sz="2800" dirty="0">
                <a:solidFill>
                  <a:srgbClr val="FF0000"/>
                </a:solidFill>
                <a:latin typeface="微軟正黑體" panose="020B0604030504040204" pitchFamily="34" charset="-120"/>
                <a:ea typeface="微軟正黑體" panose="020B0604030504040204" pitchFamily="34" charset="-120"/>
              </a:rPr>
              <a:t>報表或其他財務說明資料</a:t>
            </a:r>
            <a:endParaRPr lang="en-US" altLang="zh-TW" sz="2800" dirty="0">
              <a:solidFill>
                <a:srgbClr val="FF0000"/>
              </a:solidFill>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債權保障</a:t>
            </a:r>
            <a:r>
              <a:rPr lang="en-US" altLang="zh-TW" sz="2800" dirty="0">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信保基金</a:t>
            </a:r>
          </a:p>
          <a:p>
            <a:r>
              <a:rPr lang="zh-TW" altLang="en-US" sz="2800" dirty="0">
                <a:latin typeface="微軟正黑體" panose="020B0604030504040204" pitchFamily="34" charset="-120"/>
                <a:ea typeface="微軟正黑體" panose="020B0604030504040204" pitchFamily="34" charset="-120"/>
              </a:rPr>
              <a:t>借戶展望</a:t>
            </a:r>
          </a:p>
        </p:txBody>
      </p:sp>
    </p:spTree>
    <p:extLst>
      <p:ext uri="{BB962C8B-B14F-4D97-AF65-F5344CB8AC3E}">
        <p14:creationId xmlns:p14="http://schemas.microsoft.com/office/powerpoint/2010/main" val="595519687"/>
      </p:ext>
    </p:extLst>
  </p:cSld>
  <p:clrMapOvr>
    <a:masterClrMapping/>
  </p:clrMapOvr>
  <p:transition>
    <p:strips/>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當事人綜合信用報告</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範例</a:t>
            </a:r>
            <a:r>
              <a:rPr lang="en-US" altLang="zh-TW" sz="4000" dirty="0">
                <a:latin typeface="微軟正黑體" panose="020B0604030504040204" pitchFamily="34" charset="-120"/>
                <a:ea typeface="微軟正黑體" panose="020B0604030504040204" pitchFamily="34" charset="-120"/>
              </a:rPr>
              <a:t>)</a:t>
            </a:r>
            <a:endParaRPr lang="zh-TW" altLang="en-US" sz="40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72</a:t>
            </a:fld>
            <a:endParaRPr lang="en-US" altLang="zh-TW" dirty="0">
              <a:solidFill>
                <a:srgbClr val="000000"/>
              </a:solidFill>
            </a:endParaRPr>
          </a:p>
        </p:txBody>
      </p:sp>
      <p:pic>
        <p:nvPicPr>
          <p:cNvPr id="7" name="內容版面配置區 6">
            <a:extLst>
              <a:ext uri="{FF2B5EF4-FFF2-40B4-BE49-F238E27FC236}">
                <a16:creationId xmlns:a16="http://schemas.microsoft.com/office/drawing/2014/main" id="{9832FB45-D0F4-4E98-A955-4E0E73CBC502}"/>
              </a:ext>
            </a:extLst>
          </p:cNvPr>
          <p:cNvPicPr>
            <a:picLocks noGrp="1" noChangeAspect="1"/>
          </p:cNvPicPr>
          <p:nvPr>
            <p:ph idx="1"/>
          </p:nvPr>
        </p:nvPicPr>
        <p:blipFill>
          <a:blip r:embed="rId2"/>
          <a:stretch>
            <a:fillRect/>
          </a:stretch>
        </p:blipFill>
        <p:spPr>
          <a:xfrm>
            <a:off x="1397868" y="731278"/>
            <a:ext cx="6192688" cy="6126722"/>
          </a:xfrm>
        </p:spPr>
      </p:pic>
    </p:spTree>
    <p:extLst>
      <p:ext uri="{BB962C8B-B14F-4D97-AF65-F5344CB8AC3E}">
        <p14:creationId xmlns:p14="http://schemas.microsoft.com/office/powerpoint/2010/main" val="1638757388"/>
      </p:ext>
    </p:extLst>
  </p:cSld>
  <p:clrMapOvr>
    <a:masterClrMapping/>
  </p:clrMapOvr>
  <p:transition>
    <p:strips/>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7D7953-1082-4221-A1DB-83BD85BF57F6}"/>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9CB9B9B5-A2DD-46CA-8C63-B3CDD14CDDD2}"/>
              </a:ext>
            </a:extLst>
          </p:cNvPr>
          <p:cNvPicPr>
            <a:picLocks noGrp="1" noChangeAspect="1"/>
          </p:cNvPicPr>
          <p:nvPr>
            <p:ph idx="1"/>
          </p:nvPr>
        </p:nvPicPr>
        <p:blipFill>
          <a:blip r:embed="rId2"/>
          <a:stretch>
            <a:fillRect/>
          </a:stretch>
        </p:blipFill>
        <p:spPr>
          <a:xfrm>
            <a:off x="447279" y="886931"/>
            <a:ext cx="8064896" cy="5883756"/>
          </a:xfrm>
        </p:spPr>
      </p:pic>
      <p:sp>
        <p:nvSpPr>
          <p:cNvPr id="4" name="投影片編號版面配置區 3">
            <a:extLst>
              <a:ext uri="{FF2B5EF4-FFF2-40B4-BE49-F238E27FC236}">
                <a16:creationId xmlns:a16="http://schemas.microsoft.com/office/drawing/2014/main" id="{65F14733-1360-412A-8E06-853E65A6CA28}"/>
              </a:ext>
            </a:extLst>
          </p:cNvPr>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73</a:t>
            </a:fld>
            <a:endParaRPr lang="en-US" altLang="zh-TW">
              <a:solidFill>
                <a:srgbClr val="000000"/>
              </a:solidFill>
            </a:endParaRPr>
          </a:p>
        </p:txBody>
      </p:sp>
    </p:spTree>
    <p:extLst>
      <p:ext uri="{BB962C8B-B14F-4D97-AF65-F5344CB8AC3E}">
        <p14:creationId xmlns:p14="http://schemas.microsoft.com/office/powerpoint/2010/main" val="910331316"/>
      </p:ext>
    </p:extLst>
  </p:cSld>
  <p:clrMapOvr>
    <a:masterClrMapping/>
  </p:clrMapOvr>
  <p:transition>
    <p:strips/>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54DF19-B842-4284-8EF3-407CCA941B61}"/>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A00BFB07-FFB4-4803-8A2E-624FE15A2BA9}"/>
              </a:ext>
            </a:extLst>
          </p:cNvPr>
          <p:cNvPicPr>
            <a:picLocks noGrp="1" noChangeAspect="1"/>
          </p:cNvPicPr>
          <p:nvPr>
            <p:ph idx="1"/>
          </p:nvPr>
        </p:nvPicPr>
        <p:blipFill>
          <a:blip r:embed="rId2"/>
          <a:stretch>
            <a:fillRect/>
          </a:stretch>
        </p:blipFill>
        <p:spPr>
          <a:xfrm>
            <a:off x="401856" y="908720"/>
            <a:ext cx="8340287" cy="5487888"/>
          </a:xfrm>
        </p:spPr>
      </p:pic>
      <p:sp>
        <p:nvSpPr>
          <p:cNvPr id="4" name="投影片編號版面配置區 3">
            <a:extLst>
              <a:ext uri="{FF2B5EF4-FFF2-40B4-BE49-F238E27FC236}">
                <a16:creationId xmlns:a16="http://schemas.microsoft.com/office/drawing/2014/main" id="{70069FFC-7F98-43C3-B281-970E019355B8}"/>
              </a:ext>
            </a:extLst>
          </p:cNvPr>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74</a:t>
            </a:fld>
            <a:endParaRPr lang="en-US" altLang="zh-TW">
              <a:solidFill>
                <a:srgbClr val="000000"/>
              </a:solidFill>
            </a:endParaRPr>
          </a:p>
        </p:txBody>
      </p:sp>
    </p:spTree>
    <p:extLst>
      <p:ext uri="{BB962C8B-B14F-4D97-AF65-F5344CB8AC3E}">
        <p14:creationId xmlns:p14="http://schemas.microsoft.com/office/powerpoint/2010/main" val="3340332915"/>
      </p:ext>
    </p:extLst>
  </p:cSld>
  <p:clrMapOvr>
    <a:masterClrMapping/>
  </p:clrMapOvr>
  <p:transition>
    <p:strips/>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76ED64-A493-4830-8EB4-721DE20C9A79}"/>
              </a:ext>
            </a:extLst>
          </p:cNvPr>
          <p:cNvSpPr>
            <a:spLocks noGrp="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個人書面申請</a:t>
            </a:r>
            <a:r>
              <a:rPr lang="en-US" altLang="zh-TW" sz="4000" dirty="0">
                <a:latin typeface="微軟正黑體" panose="020B0604030504040204" pitchFamily="34" charset="-120"/>
                <a:ea typeface="微軟正黑體" panose="020B0604030504040204" pitchFamily="34" charset="-120"/>
              </a:rPr>
              <a:t>_</a:t>
            </a:r>
            <a:r>
              <a:rPr lang="zh-TW" altLang="en-US" sz="4000" dirty="0">
                <a:latin typeface="微軟正黑體" panose="020B0604030504040204" pitchFamily="34" charset="-120"/>
                <a:ea typeface="微軟正黑體" panose="020B0604030504040204" pitchFamily="34" charset="-120"/>
              </a:rPr>
              <a:t>加查信用評分範本</a:t>
            </a:r>
          </a:p>
        </p:txBody>
      </p:sp>
      <p:pic>
        <p:nvPicPr>
          <p:cNvPr id="6" name="內容版面配置區 5">
            <a:extLst>
              <a:ext uri="{FF2B5EF4-FFF2-40B4-BE49-F238E27FC236}">
                <a16:creationId xmlns:a16="http://schemas.microsoft.com/office/drawing/2014/main" id="{DD6CFCD4-A206-4F97-817E-FF0044232CE9}"/>
              </a:ext>
            </a:extLst>
          </p:cNvPr>
          <p:cNvPicPr>
            <a:picLocks noGrp="1" noChangeAspect="1"/>
          </p:cNvPicPr>
          <p:nvPr>
            <p:ph idx="1"/>
          </p:nvPr>
        </p:nvPicPr>
        <p:blipFill>
          <a:blip r:embed="rId2"/>
          <a:stretch>
            <a:fillRect/>
          </a:stretch>
        </p:blipFill>
        <p:spPr>
          <a:xfrm>
            <a:off x="533400" y="832056"/>
            <a:ext cx="8365529" cy="5938631"/>
          </a:xfrm>
        </p:spPr>
      </p:pic>
      <p:sp>
        <p:nvSpPr>
          <p:cNvPr id="4" name="投影片編號版面配置區 3">
            <a:extLst>
              <a:ext uri="{FF2B5EF4-FFF2-40B4-BE49-F238E27FC236}">
                <a16:creationId xmlns:a16="http://schemas.microsoft.com/office/drawing/2014/main" id="{3194A9B2-7766-49C0-B62F-535DB0C379F9}"/>
              </a:ext>
            </a:extLst>
          </p:cNvPr>
          <p:cNvSpPr>
            <a:spLocks noGrp="1"/>
          </p:cNvSpPr>
          <p:nvPr>
            <p:ph type="sldNum" sz="quarter" idx="10"/>
          </p:nvPr>
        </p:nvSpPr>
        <p:spPr/>
        <p:txBody>
          <a:bodyPr/>
          <a:lstStyle/>
          <a:p>
            <a:pPr>
              <a:defRPr/>
            </a:pPr>
            <a:fld id="{0BB09D6F-B5E1-4A0C-A9D1-B20BF40EE099}" type="slidenum">
              <a:rPr lang="en-US" altLang="zh-TW" smtClean="0">
                <a:solidFill>
                  <a:srgbClr val="000000"/>
                </a:solidFill>
              </a:rPr>
              <a:pPr>
                <a:defRPr/>
              </a:pPr>
              <a:t>75</a:t>
            </a:fld>
            <a:endParaRPr lang="en-US" altLang="zh-TW">
              <a:solidFill>
                <a:srgbClr val="000000"/>
              </a:solidFill>
            </a:endParaRPr>
          </a:p>
        </p:txBody>
      </p:sp>
    </p:spTree>
    <p:extLst>
      <p:ext uri="{BB962C8B-B14F-4D97-AF65-F5344CB8AC3E}">
        <p14:creationId xmlns:p14="http://schemas.microsoft.com/office/powerpoint/2010/main" val="1936205420"/>
      </p:ext>
    </p:extLst>
  </p:cSld>
  <p:clrMapOvr>
    <a:masterClrMapping/>
  </p:clrMapOvr>
  <p:transition>
    <p:strips/>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聯徵中心信用分數怎麼打的</a:t>
            </a:r>
            <a:r>
              <a:rPr lang="en-US" altLang="zh-TW" sz="4000" dirty="0">
                <a:latin typeface="微軟正黑體" panose="020B0604030504040204" pitchFamily="34" charset="-120"/>
                <a:ea typeface="微軟正黑體" panose="020B0604030504040204" pitchFamily="34" charset="-120"/>
              </a:rPr>
              <a:t>?</a:t>
            </a:r>
            <a:endParaRPr lang="zh-TW" altLang="en-US" sz="40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95536" y="1098650"/>
            <a:ext cx="8240860" cy="5225950"/>
          </a:xfrm>
        </p:spPr>
        <p:txBody>
          <a:bodyPr/>
          <a:lstStyle/>
          <a:p>
            <a:pPr marL="0" indent="0">
              <a:buNone/>
            </a:pPr>
            <a:r>
              <a:rPr lang="en-US" altLang="zh-TW" sz="2600" dirty="0">
                <a:solidFill>
                  <a:srgbClr val="FF0000"/>
                </a:solidFill>
                <a:latin typeface="微軟正黑體" panose="020B0604030504040204" pitchFamily="34" charset="-120"/>
                <a:ea typeface="微軟正黑體" panose="020B0604030504040204" pitchFamily="34" charset="-120"/>
              </a:rPr>
              <a:t>1.</a:t>
            </a:r>
            <a:r>
              <a:rPr lang="zh-TW" altLang="en-US" sz="2600" dirty="0">
                <a:solidFill>
                  <a:srgbClr val="FF0000"/>
                </a:solidFill>
                <a:latin typeface="微軟正黑體" panose="020B0604030504040204" pitchFamily="34" charset="-120"/>
                <a:ea typeface="微軟正黑體" panose="020B0604030504040204" pitchFamily="34" charset="-120"/>
              </a:rPr>
              <a:t>繳款行為類信用資料</a:t>
            </a:r>
          </a:p>
          <a:p>
            <a:r>
              <a:rPr lang="zh-TW" altLang="en-US" sz="2600" dirty="0">
                <a:latin typeface="微軟正黑體" panose="020B0604030504040204" pitchFamily="34" charset="-120"/>
                <a:ea typeface="微軟正黑體" panose="020B0604030504040204" pitchFamily="34" charset="-120"/>
              </a:rPr>
              <a:t>係指個人過去在信用卡、授信借貸、票據以及融資租賃交易的還款行為表現，目的在於瞭解個人過去有無不良繳款紀錄及其授信貸款或信用卡的還款情形，主要包括其延遲還款的嚴重程度、發生頻率及發生延遲繳款的時間點等資料。</a:t>
            </a:r>
          </a:p>
          <a:p>
            <a:pPr marL="0" indent="0">
              <a:buNone/>
            </a:pPr>
            <a:r>
              <a:rPr lang="en-US" altLang="zh-TW" sz="2600" dirty="0">
                <a:solidFill>
                  <a:srgbClr val="FF0000"/>
                </a:solidFill>
                <a:latin typeface="微軟正黑體" panose="020B0604030504040204" pitchFamily="34" charset="-120"/>
                <a:ea typeface="微軟正黑體" panose="020B0604030504040204" pitchFamily="34" charset="-120"/>
              </a:rPr>
              <a:t>2.</a:t>
            </a:r>
            <a:r>
              <a:rPr lang="zh-TW" altLang="en-US" sz="2600" dirty="0">
                <a:solidFill>
                  <a:srgbClr val="FF0000"/>
                </a:solidFill>
                <a:latin typeface="微軟正黑體" panose="020B0604030504040204" pitchFamily="34" charset="-120"/>
                <a:ea typeface="微軟正黑體" panose="020B0604030504040204" pitchFamily="34" charset="-120"/>
              </a:rPr>
              <a:t>負債類信用資料</a:t>
            </a:r>
            <a:endParaRPr lang="zh-TW" altLang="en-US"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係指個人信用的擴張程度，主要包括</a:t>
            </a:r>
            <a:r>
              <a:rPr lang="zh-TW" altLang="en-US" sz="2600" dirty="0">
                <a:solidFill>
                  <a:srgbClr val="FF0000"/>
                </a:solidFill>
                <a:latin typeface="微軟正黑體" panose="020B0604030504040204" pitchFamily="34" charset="-120"/>
                <a:ea typeface="微軟正黑體" panose="020B0604030504040204" pitchFamily="34" charset="-120"/>
              </a:rPr>
              <a:t>負債總額</a:t>
            </a:r>
            <a:r>
              <a:rPr lang="zh-TW" altLang="en-US" sz="2600" dirty="0">
                <a:latin typeface="微軟正黑體" panose="020B0604030504040204" pitchFamily="34" charset="-120"/>
                <a:ea typeface="微軟正黑體" panose="020B0604030504040204" pitchFamily="34" charset="-120"/>
              </a:rPr>
              <a:t>（如：信用卡額度使用率，即應繳金額加上未到期金額</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信用卡額度；如：授信借款往來金融機構家數）、</a:t>
            </a:r>
            <a:r>
              <a:rPr lang="zh-TW" altLang="en-US" sz="2600" dirty="0">
                <a:solidFill>
                  <a:srgbClr val="FF0000"/>
                </a:solidFill>
                <a:latin typeface="微軟正黑體" panose="020B0604030504040204" pitchFamily="34" charset="-120"/>
                <a:ea typeface="微軟正黑體" panose="020B0604030504040204" pitchFamily="34" charset="-120"/>
              </a:rPr>
              <a:t>負債型態</a:t>
            </a:r>
            <a:r>
              <a:rPr lang="zh-TW" altLang="en-US" sz="2600" dirty="0">
                <a:latin typeface="微軟正黑體" panose="020B0604030504040204" pitchFamily="34" charset="-120"/>
                <a:ea typeface="微軟正黑體" panose="020B0604030504040204" pitchFamily="34" charset="-120"/>
              </a:rPr>
              <a:t>（如：信用卡有無預借現金、有無使用循環信用；如：授信有無擔保品）及</a:t>
            </a:r>
            <a:r>
              <a:rPr lang="zh-TW" altLang="en-US" sz="2600" dirty="0">
                <a:solidFill>
                  <a:srgbClr val="FF0000"/>
                </a:solidFill>
                <a:latin typeface="微軟正黑體" panose="020B0604030504040204" pitchFamily="34" charset="-120"/>
                <a:ea typeface="微軟正黑體" panose="020B0604030504040204" pitchFamily="34" charset="-120"/>
              </a:rPr>
              <a:t>負債變動幅度</a:t>
            </a:r>
            <a:r>
              <a:rPr lang="zh-TW" altLang="en-US" sz="2600" dirty="0">
                <a:latin typeface="微軟正黑體" panose="020B0604030504040204" pitchFamily="34" charset="-120"/>
                <a:ea typeface="微軟正黑體" panose="020B0604030504040204" pitchFamily="34" charset="-120"/>
              </a:rPr>
              <a:t>（如：授信餘額連續減少月份數）等三個面向的資料。</a:t>
            </a:r>
            <a:endParaRPr lang="zh-TW" altLang="en-US" sz="2600" dirty="0"/>
          </a:p>
        </p:txBody>
      </p:sp>
      <p:sp>
        <p:nvSpPr>
          <p:cNvPr id="5" name="投影片編號版面配置區 4"/>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76</a:t>
            </a:fld>
            <a:endParaRPr lang="en-US" altLang="zh-TW" dirty="0">
              <a:solidFill>
                <a:srgbClr val="000000"/>
              </a:solidFill>
            </a:endParaRPr>
          </a:p>
        </p:txBody>
      </p:sp>
    </p:spTree>
    <p:extLst>
      <p:ext uri="{BB962C8B-B14F-4D97-AF65-F5344CB8AC3E}">
        <p14:creationId xmlns:p14="http://schemas.microsoft.com/office/powerpoint/2010/main" val="3065439251"/>
      </p:ext>
    </p:extLst>
  </p:cSld>
  <p:clrMapOvr>
    <a:masterClrMapping/>
  </p:clrMapOvr>
  <p:transition>
    <p:strips/>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533400" y="1268413"/>
            <a:ext cx="7999040" cy="5180012"/>
          </a:xfrm>
        </p:spPr>
        <p:txBody>
          <a:bodyPr/>
          <a:lstStyle/>
          <a:p>
            <a:pPr marL="0" indent="0">
              <a:buNone/>
            </a:pPr>
            <a:r>
              <a:rPr lang="en-US" altLang="zh-TW" sz="2800" dirty="0">
                <a:solidFill>
                  <a:srgbClr val="FF0000"/>
                </a:solidFill>
                <a:latin typeface="微軟正黑體" panose="020B0604030504040204" pitchFamily="34" charset="-120"/>
                <a:ea typeface="微軟正黑體" panose="020B0604030504040204" pitchFamily="34" charset="-120"/>
              </a:rPr>
              <a:t>3.</a:t>
            </a:r>
            <a:r>
              <a:rPr lang="zh-TW" altLang="en-US" sz="2800" dirty="0">
                <a:solidFill>
                  <a:srgbClr val="FF0000"/>
                </a:solidFill>
                <a:latin typeface="微軟正黑體" panose="020B0604030504040204" pitchFamily="34" charset="-120"/>
                <a:ea typeface="微軟正黑體" panose="020B0604030504040204" pitchFamily="34" charset="-120"/>
              </a:rPr>
              <a:t>其他類信用資料</a:t>
            </a:r>
            <a:endParaRPr lang="zh-TW" altLang="en-US"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主要包括新信用申請類之相關資料（如：金融機構至聯徵中心之新業務查詢次數）、信用長度類之相關資料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如：目前有效信用卡正卡中使用最久之月份數</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及保證人資訊類相關資料等。</a:t>
            </a:r>
          </a:p>
          <a:p>
            <a:endParaRPr lang="zh-TW" altLang="en-US" sz="28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77</a:t>
            </a:fld>
            <a:endParaRPr lang="en-US" altLang="zh-TW" dirty="0">
              <a:solidFill>
                <a:srgbClr val="000000"/>
              </a:solidFill>
            </a:endParaRPr>
          </a:p>
        </p:txBody>
      </p:sp>
    </p:spTree>
    <p:extLst>
      <p:ext uri="{BB962C8B-B14F-4D97-AF65-F5344CB8AC3E}">
        <p14:creationId xmlns:p14="http://schemas.microsoft.com/office/powerpoint/2010/main" val="2896625868"/>
      </p:ext>
    </p:extLst>
  </p:cSld>
  <p:clrMapOvr>
    <a:masterClrMapping/>
  </p:clrMapOvr>
  <p:transition>
    <p:strips/>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zh-TW" altLang="en-US" sz="4000" dirty="0">
                <a:solidFill>
                  <a:srgbClr val="FF0000"/>
                </a:solidFill>
                <a:latin typeface="微軟正黑體" panose="020B0604030504040204" pitchFamily="34" charset="-120"/>
                <a:ea typeface="微軟正黑體" panose="020B0604030504040204" pitchFamily="34" charset="-120"/>
              </a:rPr>
              <a:t>貸款審查重點及建議額度</a:t>
            </a:r>
          </a:p>
        </p:txBody>
      </p:sp>
      <p:sp>
        <p:nvSpPr>
          <p:cNvPr id="117763" name="Rectangle 3"/>
          <p:cNvSpPr>
            <a:spLocks noGrp="1" noChangeArrowheads="1"/>
          </p:cNvSpPr>
          <p:nvPr>
            <p:ph type="body" idx="1"/>
          </p:nvPr>
        </p:nvSpPr>
        <p:spPr>
          <a:xfrm>
            <a:off x="533400" y="1268413"/>
            <a:ext cx="8071048" cy="5180012"/>
          </a:xfrm>
        </p:spPr>
        <p:txBody>
          <a:bodyPr/>
          <a:lstStyle/>
          <a:p>
            <a:pPr>
              <a:buFont typeface="Wingdings" pitchFamily="2" charset="2"/>
              <a:buChar char="Ø"/>
              <a:defRP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影響額度核定之常見樣態</a:t>
            </a:r>
            <a:r>
              <a:rPr lang="en-US" altLang="zh-TW" sz="28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一</a:t>
            </a:r>
            <a:r>
              <a:rPr lang="en-US" altLang="zh-TW" sz="2800" dirty="0">
                <a:solidFill>
                  <a:schemeClr val="accent2">
                    <a:lumMod val="50000"/>
                  </a:schemeClr>
                </a:solidFill>
                <a:latin typeface="微軟正黑體" panose="020B0604030504040204" pitchFamily="34" charset="-120"/>
                <a:ea typeface="微軟正黑體" panose="020B0604030504040204" pitchFamily="34" charset="-120"/>
              </a:rPr>
              <a:t>)</a:t>
            </a:r>
            <a:endParaRPr lang="zh-TW" altLang="en-US" sz="2800" dirty="0">
              <a:solidFill>
                <a:schemeClr val="accent2">
                  <a:lumMod val="50000"/>
                </a:schemeClr>
              </a:solidFill>
              <a:latin typeface="微軟正黑體" panose="020B0604030504040204" pitchFamily="34" charset="-120"/>
              <a:ea typeface="微軟正黑體" panose="020B0604030504040204" pitchFamily="34" charset="-120"/>
            </a:endParaRPr>
          </a:p>
          <a:p>
            <a:pPr>
              <a:defRPr/>
            </a:pPr>
            <a:r>
              <a:rPr lang="zh-TW" altLang="en-US" sz="2800" dirty="0">
                <a:latin typeface="微軟正黑體" panose="020B0604030504040204" pitchFamily="34" charset="-120"/>
                <a:ea typeface="微軟正黑體" panose="020B0604030504040204" pitchFamily="34" charset="-120"/>
              </a:rPr>
              <a:t>借款資金用途與主要營業項目存在差異</a:t>
            </a:r>
          </a:p>
          <a:p>
            <a:pPr>
              <a:defRPr/>
            </a:pPr>
            <a:r>
              <a:rPr lang="zh-TW" altLang="en-US" sz="2800" dirty="0">
                <a:latin typeface="微軟正黑體" panose="020B0604030504040204" pitchFamily="34" charset="-120"/>
                <a:ea typeface="微軟正黑體" panose="020B0604030504040204" pitchFamily="34" charset="-120"/>
              </a:rPr>
              <a:t>購置非營業需求，或不必要或重複之生財設備</a:t>
            </a:r>
          </a:p>
          <a:p>
            <a:pPr>
              <a:defRPr/>
            </a:pPr>
            <a:r>
              <a:rPr lang="zh-TW" altLang="en-US" sz="2800" dirty="0">
                <a:latin typeface="微軟正黑體" panose="020B0604030504040204" pitchFamily="34" charset="-120"/>
                <a:ea typeface="微軟正黑體" panose="020B0604030504040204" pitchFamily="34" charset="-120"/>
              </a:rPr>
              <a:t>購買設備雖附有報價單，惟單價有浮報現象</a:t>
            </a:r>
          </a:p>
          <a:p>
            <a:pPr>
              <a:defRPr/>
            </a:pPr>
            <a:r>
              <a:rPr lang="zh-TW" altLang="en-US" sz="2800" dirty="0">
                <a:latin typeface="微軟正黑體" panose="020B0604030504040204" pitchFamily="34" charset="-120"/>
                <a:ea typeface="微軟正黑體" panose="020B0604030504040204" pitchFamily="34" charset="-120"/>
              </a:rPr>
              <a:t>開業不久，卷附照片顯示設備尚屬新品，仍列入購買項目</a:t>
            </a:r>
          </a:p>
          <a:p>
            <a:pPr>
              <a:defRPr/>
            </a:pPr>
            <a:r>
              <a:rPr lang="zh-TW" altLang="en-US" sz="2800" dirty="0">
                <a:latin typeface="微軟正黑體" panose="020B0604030504040204" pitchFamily="34" charset="-120"/>
                <a:ea typeface="微軟正黑體" panose="020B0604030504040204" pitchFamily="34" charset="-120"/>
              </a:rPr>
              <a:t>未依行業別及帳款回收速度，預估週轉金所需月數</a:t>
            </a:r>
          </a:p>
          <a:p>
            <a:pPr>
              <a:defRPr/>
            </a:pPr>
            <a:r>
              <a:rPr lang="zh-TW" altLang="en-US" sz="2800" dirty="0">
                <a:latin typeface="微軟正黑體" panose="020B0604030504040204" pitchFamily="34" charset="-120"/>
                <a:ea typeface="微軟正黑體" panose="020B0604030504040204" pitchFamily="34" charset="-120"/>
              </a:rPr>
              <a:t>租金項目中有非屬營業用途使用，如透天厝二樓以上供住家使用</a:t>
            </a:r>
          </a:p>
        </p:txBody>
      </p:sp>
      <p:sp>
        <p:nvSpPr>
          <p:cNvPr id="3" name="投影片編號版面配置區 2"/>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78</a:t>
            </a:fld>
            <a:endParaRPr lang="en-US" altLang="zh-TW" dirty="0">
              <a:solidFill>
                <a:srgbClr val="000000"/>
              </a:solidFill>
            </a:endParaRPr>
          </a:p>
        </p:txBody>
      </p:sp>
    </p:spTree>
    <p:extLst>
      <p:ext uri="{BB962C8B-B14F-4D97-AF65-F5344CB8AC3E}">
        <p14:creationId xmlns:p14="http://schemas.microsoft.com/office/powerpoint/2010/main" val="3702049041"/>
      </p:ext>
    </p:extLst>
  </p:cSld>
  <p:clrMapOvr>
    <a:masterClrMapping/>
  </p:clrMapOvr>
  <p:transition>
    <p:strips/>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zh-TW" altLang="en-US"/>
          </a:p>
        </p:txBody>
      </p:sp>
      <p:sp>
        <p:nvSpPr>
          <p:cNvPr id="118787" name="Rectangle 3"/>
          <p:cNvSpPr>
            <a:spLocks noGrp="1" noChangeArrowheads="1"/>
          </p:cNvSpPr>
          <p:nvPr>
            <p:ph type="body" idx="1"/>
          </p:nvPr>
        </p:nvSpPr>
        <p:spPr/>
        <p:txBody>
          <a:bodyPr/>
          <a:lstStyle/>
          <a:p>
            <a:pPr>
              <a:buFont typeface="Wingdings" pitchFamily="2" charset="2"/>
              <a:buChar char="Ø"/>
              <a:defRP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影響額度核定之常見樣態</a:t>
            </a:r>
            <a:r>
              <a:rPr lang="en-US" altLang="zh-TW" sz="28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二</a:t>
            </a:r>
            <a:r>
              <a:rPr lang="en-US" altLang="zh-TW" sz="2800" dirty="0">
                <a:solidFill>
                  <a:schemeClr val="accent2">
                    <a:lumMod val="50000"/>
                  </a:schemeClr>
                </a:solidFill>
                <a:latin typeface="微軟正黑體" panose="020B0604030504040204" pitchFamily="34" charset="-120"/>
                <a:ea typeface="微軟正黑體" panose="020B0604030504040204" pitchFamily="34" charset="-120"/>
              </a:rPr>
              <a:t>)</a:t>
            </a:r>
            <a:endParaRPr lang="zh-TW" altLang="en-US" sz="2800" dirty="0">
              <a:solidFill>
                <a:schemeClr val="accent2">
                  <a:lumMod val="50000"/>
                </a:schemeClr>
              </a:solidFill>
              <a:latin typeface="微軟正黑體" panose="020B0604030504040204" pitchFamily="34" charset="-120"/>
              <a:ea typeface="微軟正黑體" panose="020B0604030504040204" pitchFamily="34" charset="-120"/>
            </a:endParaRPr>
          </a:p>
          <a:p>
            <a:pPr>
              <a:defRPr/>
            </a:pPr>
            <a:r>
              <a:rPr lang="zh-TW" altLang="en-US" sz="2800" dirty="0">
                <a:latin typeface="微軟正黑體" panose="020B0604030504040204" pitchFamily="34" charset="-120"/>
                <a:ea typeface="微軟正黑體" panose="020B0604030504040204" pitchFamily="34" charset="-120"/>
              </a:rPr>
              <a:t>存貨過高或貸款用途重複配置</a:t>
            </a:r>
          </a:p>
          <a:p>
            <a:pPr>
              <a:defRPr/>
            </a:pPr>
            <a:r>
              <a:rPr lang="zh-TW" altLang="en-US" sz="2800" dirty="0">
                <a:latin typeface="微軟正黑體" panose="020B0604030504040204" pitchFamily="34" charset="-120"/>
                <a:ea typeface="微軟正黑體" panose="020B0604030504040204" pitchFamily="34" charset="-120"/>
              </a:rPr>
              <a:t>購置設備需佔用之空間與營業地點空間，有不符常情現象</a:t>
            </a:r>
          </a:p>
          <a:p>
            <a:pPr>
              <a:defRPr/>
            </a:pPr>
            <a:r>
              <a:rPr lang="zh-TW" altLang="en-US" sz="2800" dirty="0">
                <a:latin typeface="微軟正黑體" panose="020B0604030504040204" pitchFamily="34" charset="-120"/>
                <a:ea typeface="微軟正黑體" panose="020B0604030504040204" pitchFamily="34" charset="-120"/>
              </a:rPr>
              <a:t>未附營收資料，或營收預估過於樂觀</a:t>
            </a:r>
          </a:p>
          <a:p>
            <a:pPr>
              <a:defRPr/>
            </a:pPr>
            <a:r>
              <a:rPr lang="zh-TW" altLang="en-US" sz="2800" dirty="0">
                <a:latin typeface="微軟正黑體" panose="020B0604030504040204" pitchFamily="34" charset="-120"/>
                <a:ea typeface="微軟正黑體" panose="020B0604030504040204" pitchFamily="34" charset="-120"/>
              </a:rPr>
              <a:t>營運已非屬樂觀，仍大幅擴充設備</a:t>
            </a:r>
          </a:p>
          <a:p>
            <a:pPr>
              <a:defRPr/>
            </a:pPr>
            <a:r>
              <a:rPr lang="zh-TW" altLang="en-US" sz="2800" dirty="0">
                <a:latin typeface="微軟正黑體" panose="020B0604030504040204" pitchFamily="34" charset="-120"/>
                <a:ea typeface="微軟正黑體" panose="020B0604030504040204" pitchFamily="34" charset="-120"/>
              </a:rPr>
              <a:t>負債比過高，尤其習慣性使用信用卡循環信用</a:t>
            </a:r>
          </a:p>
          <a:p>
            <a:pPr>
              <a:defRPr/>
            </a:pPr>
            <a:endParaRPr lang="en-US" altLang="zh-TW" sz="2800" dirty="0"/>
          </a:p>
        </p:txBody>
      </p:sp>
      <p:sp>
        <p:nvSpPr>
          <p:cNvPr id="3" name="投影片編號版面配置區 2"/>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79</a:t>
            </a:fld>
            <a:endParaRPr lang="en-US" altLang="zh-TW" dirty="0">
              <a:solidFill>
                <a:srgbClr val="000000"/>
              </a:solidFill>
            </a:endParaRPr>
          </a:p>
        </p:txBody>
      </p:sp>
    </p:spTree>
    <p:extLst>
      <p:ext uri="{BB962C8B-B14F-4D97-AF65-F5344CB8AC3E}">
        <p14:creationId xmlns:p14="http://schemas.microsoft.com/office/powerpoint/2010/main" val="1087388379"/>
      </p:ext>
    </p:extLst>
  </p:cSld>
  <p:clrMapOvr>
    <a:masterClrMapping/>
  </p:clrMapOvr>
  <p:transition>
    <p:strip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世界上最好賺的六種錢</a:t>
            </a:r>
          </a:p>
        </p:txBody>
      </p:sp>
      <p:sp>
        <p:nvSpPr>
          <p:cNvPr id="3" name="內容版面配置區 2"/>
          <p:cNvSpPr>
            <a:spLocks noGrp="1"/>
          </p:cNvSpPr>
          <p:nvPr>
            <p:ph idx="1"/>
          </p:nvPr>
        </p:nvSpPr>
        <p:spPr>
          <a:xfrm>
            <a:off x="533400" y="1144588"/>
            <a:ext cx="7999040" cy="5180012"/>
          </a:xfrm>
        </p:spPr>
        <p:txBody>
          <a:bodyPr/>
          <a:lstStyle/>
          <a:p>
            <a:r>
              <a:rPr lang="zh-TW" altLang="en-US" sz="2800" dirty="0">
                <a:latin typeface="微軟正黑體" panose="020B0604030504040204" pitchFamily="34" charset="-120"/>
                <a:ea typeface="微軟正黑體" panose="020B0604030504040204" pitchFamily="34" charset="-120"/>
              </a:rPr>
              <a:t>賺女人愛美的錢</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賺孩子教育的錢</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賺男人娛樂的錢</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賺老人健康的錢</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賺熱戀中情侶的錢</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賺想賺錢的人的錢</a:t>
            </a: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09D6F-B5E1-4A0C-A9D1-B20BF40EE099}" type="slidenum">
              <a:rPr kumimoji="0" lang="en-US" altLang="zh-TW" sz="1400" b="0" i="0" u="none" strike="noStrike" kern="1200" cap="none" spc="0" normalizeH="0" baseline="0" noProof="0" smtClean="0">
                <a:ln>
                  <a:noFill/>
                </a:ln>
                <a:solidFill>
                  <a:srgbClr val="000000"/>
                </a:solidFill>
                <a:effectLst/>
                <a:uLnTx/>
                <a:uFillTx/>
                <a:latin typeface="Tahoma" pitchFamily="34" charset="0"/>
                <a:ea typeface="新細明體"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TW" sz="1400" b="0" i="0" u="none" strike="noStrike" kern="1200" cap="none" spc="0" normalizeH="0" baseline="0" noProof="0" dirty="0">
              <a:ln>
                <a:noFill/>
              </a:ln>
              <a:solidFill>
                <a:srgbClr val="000000"/>
              </a:solidFill>
              <a:effectLst/>
              <a:uLnTx/>
              <a:uFillTx/>
              <a:latin typeface="Tahoma" pitchFamily="34" charset="0"/>
              <a:ea typeface="新細明體" pitchFamily="18" charset="-120"/>
              <a:cs typeface="+mn-cs"/>
            </a:endParaRPr>
          </a:p>
        </p:txBody>
      </p:sp>
    </p:spTree>
    <p:extLst>
      <p:ext uri="{BB962C8B-B14F-4D97-AF65-F5344CB8AC3E}">
        <p14:creationId xmlns:p14="http://schemas.microsoft.com/office/powerpoint/2010/main" val="2631843469"/>
      </p:ext>
    </p:extLst>
  </p:cSld>
  <p:clrMapOvr>
    <a:masterClrMapping/>
  </p:clrMapOvr>
  <p:transition>
    <p:strips/>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zh-TW" altLang="en-US" sz="3600"/>
          </a:p>
        </p:txBody>
      </p:sp>
      <p:sp>
        <p:nvSpPr>
          <p:cNvPr id="116739" name="Rectangle 3"/>
          <p:cNvSpPr>
            <a:spLocks noGrp="1" noChangeArrowheads="1"/>
          </p:cNvSpPr>
          <p:nvPr>
            <p:ph type="body" idx="1"/>
          </p:nvPr>
        </p:nvSpPr>
        <p:spPr>
          <a:xfrm>
            <a:off x="533400" y="1052513"/>
            <a:ext cx="8142288" cy="5395912"/>
          </a:xfrm>
        </p:spPr>
        <p:txBody>
          <a:bodyPr/>
          <a:lstStyle/>
          <a:p>
            <a:pPr>
              <a:buFont typeface="Wingdings" pitchFamily="2" charset="2"/>
              <a:buChar char="Ø"/>
              <a:defRP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不予核定之常見樣態</a:t>
            </a:r>
            <a:endParaRPr lang="en-US" altLang="zh-TW" sz="2800" dirty="0">
              <a:solidFill>
                <a:schemeClr val="accent2">
                  <a:lumMod val="50000"/>
                </a:schemeClr>
              </a:solidFill>
              <a:latin typeface="微軟正黑體" panose="020B0604030504040204" pitchFamily="34" charset="-120"/>
              <a:ea typeface="微軟正黑體" panose="020B0604030504040204" pitchFamily="34" charset="-120"/>
            </a:endParaRPr>
          </a:p>
          <a:p>
            <a:pPr>
              <a:buFont typeface="Wingdings" pitchFamily="2" charset="2"/>
              <a:buChar char="p"/>
              <a:defRPr/>
            </a:pPr>
            <a:r>
              <a:rPr lang="zh-TW" altLang="en-US" sz="2800" dirty="0">
                <a:solidFill>
                  <a:srgbClr val="FF0000"/>
                </a:solidFill>
                <a:latin typeface="微軟正黑體" panose="020B0604030504040204" pitchFamily="34" charset="-120"/>
                <a:ea typeface="微軟正黑體" panose="020B0604030504040204" pitchFamily="34" charset="-120"/>
              </a:rPr>
              <a:t>財務面</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a:defRPr/>
            </a:pPr>
            <a:r>
              <a:rPr lang="en-US" altLang="zh-TW" sz="2800" dirty="0">
                <a:latin typeface="微軟正黑體" panose="020B0604030504040204" pitchFamily="34" charset="-120"/>
                <a:ea typeface="微軟正黑體" panose="020B0604030504040204" pitchFamily="34" charset="-120"/>
              </a:rPr>
              <a:t>401</a:t>
            </a:r>
            <a:r>
              <a:rPr lang="zh-TW" altLang="en-US" sz="2800" dirty="0">
                <a:latin typeface="微軟正黑體" panose="020B0604030504040204" pitchFamily="34" charset="-120"/>
                <a:ea typeface="微軟正黑體" panose="020B0604030504040204" pitchFamily="34" charset="-120"/>
              </a:rPr>
              <a:t>報表無營收，財務報表上尚有自備款</a:t>
            </a:r>
            <a:r>
              <a:rPr lang="en-US" altLang="zh-TW" sz="2800" dirty="0">
                <a:latin typeface="微軟正黑體" panose="020B0604030504040204" pitchFamily="34" charset="-120"/>
                <a:ea typeface="微軟正黑體" panose="020B0604030504040204" pitchFamily="34" charset="-120"/>
              </a:rPr>
              <a:t>150</a:t>
            </a:r>
            <a:r>
              <a:rPr lang="zh-TW" altLang="en-US" sz="2800" dirty="0">
                <a:latin typeface="微軟正黑體" panose="020B0604030504040204" pitchFamily="34" charset="-120"/>
                <a:ea typeface="微軟正黑體" panose="020B0604030504040204" pitchFamily="34" charset="-120"/>
              </a:rPr>
              <a:t>萬，應收帳款高達</a:t>
            </a:r>
            <a:r>
              <a:rPr lang="en-US" altLang="zh-TW" sz="2800" dirty="0">
                <a:latin typeface="微軟正黑體" panose="020B0604030504040204" pitchFamily="34" charset="-120"/>
                <a:ea typeface="微軟正黑體" panose="020B0604030504040204" pitchFamily="34" charset="-120"/>
              </a:rPr>
              <a:t>370</a:t>
            </a:r>
            <a:r>
              <a:rPr lang="zh-TW" altLang="en-US" sz="2800" dirty="0">
                <a:latin typeface="微軟正黑體" panose="020B0604030504040204" pitchFamily="34" charset="-120"/>
                <a:ea typeface="微軟正黑體" panose="020B0604030504040204" pitchFamily="34" charset="-120"/>
              </a:rPr>
              <a:t>萬，財務配置明顯不合理且還款來源有疑慮</a:t>
            </a:r>
            <a:endParaRPr lang="en-US" altLang="zh-TW" sz="2800" dirty="0">
              <a:latin typeface="微軟正黑體" panose="020B0604030504040204" pitchFamily="34" charset="-120"/>
              <a:ea typeface="微軟正黑體" panose="020B0604030504040204" pitchFamily="34" charset="-120"/>
            </a:endParaRPr>
          </a:p>
          <a:p>
            <a:pPr>
              <a:defRPr/>
            </a:pPr>
            <a:r>
              <a:rPr lang="zh-TW" altLang="en-US" sz="2800" dirty="0">
                <a:latin typeface="微軟正黑體" panose="020B0604030504040204" pitchFamily="34" charset="-120"/>
                <a:ea typeface="微軟正黑體" panose="020B0604030504040204" pitchFamily="34" charset="-120"/>
              </a:rPr>
              <a:t>營收狀況不明</a:t>
            </a:r>
            <a:endParaRPr lang="en-US" altLang="zh-TW" sz="2800" dirty="0">
              <a:latin typeface="微軟正黑體" panose="020B0604030504040204" pitchFamily="34" charset="-120"/>
              <a:ea typeface="微軟正黑體" panose="020B0604030504040204" pitchFamily="34" charset="-120"/>
            </a:endParaRPr>
          </a:p>
          <a:p>
            <a:pPr>
              <a:defRPr/>
            </a:pPr>
            <a:r>
              <a:rPr lang="zh-TW" altLang="en-US" sz="2800" dirty="0">
                <a:latin typeface="微軟正黑體" panose="020B0604030504040204" pitchFamily="34" charset="-120"/>
                <a:ea typeface="微軟正黑體" panose="020B0604030504040204" pitchFamily="34" charset="-120"/>
              </a:rPr>
              <a:t>自備款有疑慮</a:t>
            </a:r>
            <a:endParaRPr lang="en-US" altLang="zh-TW" sz="2800" dirty="0">
              <a:latin typeface="微軟正黑體" panose="020B0604030504040204" pitchFamily="34" charset="-120"/>
              <a:ea typeface="微軟正黑體" panose="020B0604030504040204" pitchFamily="34" charset="-120"/>
            </a:endParaRPr>
          </a:p>
          <a:p>
            <a:pPr>
              <a:defRPr/>
            </a:pPr>
            <a:r>
              <a:rPr lang="zh-TW" altLang="en-US" sz="2800" dirty="0">
                <a:latin typeface="微軟正黑體" panose="020B0604030504040204" pitchFamily="34" charset="-120"/>
                <a:ea typeface="微軟正黑體" panose="020B0604030504040204" pitchFamily="34" charset="-120"/>
              </a:rPr>
              <a:t>營收預估過於樂觀</a:t>
            </a:r>
            <a:endParaRPr lang="en-US" altLang="zh-TW" sz="2800" dirty="0">
              <a:latin typeface="微軟正黑體" panose="020B0604030504040204" pitchFamily="34" charset="-120"/>
              <a:ea typeface="微軟正黑體" panose="020B0604030504040204" pitchFamily="34" charset="-120"/>
            </a:endParaRPr>
          </a:p>
          <a:p>
            <a:pPr>
              <a:defRPr/>
            </a:pPr>
            <a:r>
              <a:rPr lang="zh-TW" altLang="en-US" sz="2800" dirty="0">
                <a:latin typeface="微軟正黑體" panose="020B0604030504040204" pitchFamily="34" charset="-120"/>
                <a:ea typeface="微軟正黑體" panose="020B0604030504040204" pitchFamily="34" charset="-120"/>
              </a:rPr>
              <a:t>實際經營之收入無法證實其還款來源</a:t>
            </a:r>
            <a:endParaRPr lang="en-US" altLang="zh-TW" sz="2800" dirty="0">
              <a:latin typeface="微軟正黑體" panose="020B0604030504040204" pitchFamily="34" charset="-120"/>
              <a:ea typeface="微軟正黑體" panose="020B0604030504040204" pitchFamily="34" charset="-120"/>
            </a:endParaRPr>
          </a:p>
          <a:p>
            <a:pPr>
              <a:defRPr/>
            </a:pPr>
            <a:r>
              <a:rPr lang="zh-TW" altLang="en-US" sz="2800" dirty="0">
                <a:latin typeface="微軟正黑體" panose="020B0604030504040204" pitchFamily="34" charset="-120"/>
                <a:ea typeface="微軟正黑體" panose="020B0604030504040204" pitchFamily="34" charset="-120"/>
              </a:rPr>
              <a:t>營收與支出不成比例</a:t>
            </a:r>
            <a:endParaRPr lang="en-US" altLang="zh-TW" sz="2800" dirty="0">
              <a:latin typeface="微軟正黑體" panose="020B0604030504040204" pitchFamily="34" charset="-120"/>
              <a:ea typeface="微軟正黑體" panose="020B0604030504040204" pitchFamily="34" charset="-120"/>
            </a:endParaRPr>
          </a:p>
          <a:p>
            <a:pPr>
              <a:defRPr/>
            </a:pPr>
            <a:r>
              <a:rPr lang="zh-TW" altLang="en-US" sz="2800" dirty="0">
                <a:latin typeface="微軟正黑體" panose="020B0604030504040204" pitchFamily="34" charset="-120"/>
                <a:ea typeface="微軟正黑體" panose="020B0604030504040204" pitchFamily="34" charset="-120"/>
              </a:rPr>
              <a:t>債務過高且債務持續增加顯示其資金緊縮</a:t>
            </a:r>
            <a:endParaRPr lang="en-US" altLang="zh-TW" sz="2800" dirty="0">
              <a:latin typeface="微軟正黑體" panose="020B0604030504040204" pitchFamily="34" charset="-120"/>
              <a:ea typeface="微軟正黑體" panose="020B0604030504040204" pitchFamily="34" charset="-120"/>
            </a:endParaRPr>
          </a:p>
          <a:p>
            <a:pPr>
              <a:defRPr/>
            </a:pPr>
            <a:endParaRPr lang="zh-TW" altLang="en-US" sz="2400" dirty="0"/>
          </a:p>
        </p:txBody>
      </p:sp>
      <p:sp>
        <p:nvSpPr>
          <p:cNvPr id="3" name="投影片編號版面配置區 2"/>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80</a:t>
            </a:fld>
            <a:endParaRPr lang="en-US" altLang="zh-TW" dirty="0">
              <a:solidFill>
                <a:srgbClr val="000000"/>
              </a:solidFill>
            </a:endParaRPr>
          </a:p>
        </p:txBody>
      </p:sp>
    </p:spTree>
    <p:extLst>
      <p:ext uri="{BB962C8B-B14F-4D97-AF65-F5344CB8AC3E}">
        <p14:creationId xmlns:p14="http://schemas.microsoft.com/office/powerpoint/2010/main" val="3419798813"/>
      </p:ext>
    </p:extLst>
  </p:cSld>
  <p:clrMapOvr>
    <a:masterClrMapping/>
  </p:clrMapOvr>
  <p:transition>
    <p:strips/>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533400" y="908050"/>
            <a:ext cx="8142288" cy="5689600"/>
          </a:xfrm>
        </p:spPr>
        <p:txBody>
          <a:bodyPr/>
          <a:lstStyle/>
          <a:p>
            <a:pPr>
              <a:buFont typeface="Wingdings" pitchFamily="2" charset="2"/>
              <a:buChar char="Ø"/>
              <a:defRP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不予核定之常見樣態</a:t>
            </a:r>
          </a:p>
          <a:p>
            <a:pPr>
              <a:buFont typeface="Wingdings" pitchFamily="2" charset="2"/>
              <a:buChar char="p"/>
              <a:defRPr/>
            </a:pPr>
            <a:r>
              <a:rPr lang="zh-TW" altLang="en-US" sz="2800" dirty="0">
                <a:solidFill>
                  <a:srgbClr val="FF0000"/>
                </a:solidFill>
                <a:latin typeface="微軟正黑體" panose="020B0604030504040204" pitchFamily="34" charset="-120"/>
                <a:ea typeface="微軟正黑體" panose="020B0604030504040204" pitchFamily="34" charset="-120"/>
              </a:rPr>
              <a:t>經營管理面</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一</a:t>
            </a:r>
            <a:r>
              <a:rPr lang="en-US" altLang="zh-TW" sz="2800" dirty="0">
                <a:solidFill>
                  <a:srgbClr val="FF0000"/>
                </a:solidFill>
                <a:latin typeface="微軟正黑體" panose="020B0604030504040204" pitchFamily="34" charset="-120"/>
                <a:ea typeface="微軟正黑體" panose="020B0604030504040204" pitchFamily="34" charset="-120"/>
              </a:rPr>
              <a:t>)</a:t>
            </a:r>
          </a:p>
          <a:p>
            <a:pPr>
              <a:defRPr/>
            </a:pPr>
            <a:r>
              <a:rPr lang="zh-TW" altLang="en-US" sz="2400" dirty="0">
                <a:latin typeface="微軟正黑體" panose="020B0604030504040204" pitchFamily="34" charset="-120"/>
                <a:ea typeface="微軟正黑體" panose="020B0604030504040204" pitchFamily="34" charset="-120"/>
              </a:rPr>
              <a:t>經實際訪視未有營業之事實</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實際營業地點不明確</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含遷址及擴大經營地點</a:t>
            </a:r>
            <a:r>
              <a:rPr lang="en-US" altLang="zh-TW" sz="2400" dirty="0">
                <a:latin typeface="微軟正黑體" panose="020B0604030504040204" pitchFamily="34" charset="-120"/>
                <a:ea typeface="微軟正黑體" panose="020B0604030504040204" pitchFamily="34" charset="-120"/>
              </a:rPr>
              <a:t>)</a:t>
            </a:r>
          </a:p>
          <a:p>
            <a:pPr>
              <a:defRPr/>
            </a:pPr>
            <a:r>
              <a:rPr lang="zh-TW" altLang="en-US" sz="2400" dirty="0">
                <a:latin typeface="微軟正黑體" panose="020B0604030504040204" pitchFamily="34" charset="-120"/>
                <a:ea typeface="微軟正黑體" panose="020B0604030504040204" pitchFamily="34" charset="-120"/>
              </a:rPr>
              <a:t>實際經營狀況及貸款用途與計劃書不符</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無相關經歷，專業能力不足</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無相關產業營業資格</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如證照需求、販售資格</a:t>
            </a:r>
            <a:r>
              <a:rPr lang="en-US" altLang="zh-TW" sz="2400" dirty="0">
                <a:latin typeface="微軟正黑體" panose="020B0604030504040204" pitchFamily="34" charset="-120"/>
                <a:ea typeface="微軟正黑體" panose="020B0604030504040204" pitchFamily="34" charset="-120"/>
              </a:rPr>
              <a:t>)</a:t>
            </a:r>
          </a:p>
          <a:p>
            <a:pPr>
              <a:defRPr/>
            </a:pPr>
            <a:r>
              <a:rPr lang="zh-TW" altLang="en-US" sz="2400" dirty="0">
                <a:latin typeface="微軟正黑體" panose="020B0604030504040204" pitchFamily="34" charset="-120"/>
                <a:ea typeface="微軟正黑體" panose="020B0604030504040204" pitchFamily="34" charset="-120"/>
              </a:rPr>
              <a:t>無自備款，經營風險過高</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進、出貨廠商、市場性不明確、銷售模式有疑慮</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客源、還款來源有疑慮</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貸款用途</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存貨</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重複配置</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計劃書內容顯示無資金需求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自備款及其他資金來源已大於所需金額</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81</a:t>
            </a:fld>
            <a:endParaRPr lang="en-US" altLang="zh-TW" dirty="0">
              <a:solidFill>
                <a:srgbClr val="000000"/>
              </a:solidFill>
            </a:endParaRPr>
          </a:p>
        </p:txBody>
      </p:sp>
    </p:spTree>
    <p:extLst>
      <p:ext uri="{BB962C8B-B14F-4D97-AF65-F5344CB8AC3E}">
        <p14:creationId xmlns:p14="http://schemas.microsoft.com/office/powerpoint/2010/main" val="3688767066"/>
      </p:ext>
    </p:extLst>
  </p:cSld>
  <p:clrMapOvr>
    <a:masterClrMapping/>
  </p:clrMapOvr>
  <p:transition>
    <p:strips/>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539750" y="1052513"/>
            <a:ext cx="7567613" cy="5473700"/>
          </a:xfrm>
        </p:spPr>
        <p:txBody>
          <a:bodyPr/>
          <a:lstStyle/>
          <a:p>
            <a:pPr>
              <a:buFont typeface="Wingdings" pitchFamily="2" charset="2"/>
              <a:buChar char="Ø"/>
              <a:defRP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不予核定之常見樣態</a:t>
            </a:r>
          </a:p>
          <a:p>
            <a:pPr>
              <a:buFont typeface="Wingdings" pitchFamily="2" charset="2"/>
              <a:buChar char="p"/>
              <a:defRPr/>
            </a:pPr>
            <a:r>
              <a:rPr lang="zh-TW" altLang="en-US" sz="2800" dirty="0">
                <a:solidFill>
                  <a:srgbClr val="FF0000"/>
                </a:solidFill>
                <a:latin typeface="微軟正黑體" panose="020B0604030504040204" pitchFamily="34" charset="-120"/>
                <a:ea typeface="微軟正黑體" panose="020B0604030504040204" pitchFamily="34" charset="-120"/>
              </a:rPr>
              <a:t>經營管理面</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二</a:t>
            </a:r>
            <a:r>
              <a:rPr lang="en-US" altLang="zh-TW" sz="2800" dirty="0">
                <a:solidFill>
                  <a:srgbClr val="FF0000"/>
                </a:solidFill>
                <a:latin typeface="微軟正黑體" panose="020B0604030504040204" pitchFamily="34" charset="-120"/>
                <a:ea typeface="微軟正黑體" panose="020B0604030504040204" pitchFamily="34" charset="-120"/>
              </a:rPr>
              <a:t>)</a:t>
            </a:r>
          </a:p>
          <a:p>
            <a:pPr>
              <a:defRPr/>
            </a:pPr>
            <a:r>
              <a:rPr lang="zh-TW" altLang="en-US" sz="2400" dirty="0">
                <a:latin typeface="微軟正黑體" panose="020B0604030504040204" pitchFamily="34" charset="-120"/>
                <a:ea typeface="微軟正黑體" panose="020B0604030504040204" pitchFamily="34" charset="-120"/>
              </a:rPr>
              <a:t>產品規劃無市場潛力</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產品無相關衛生檢驗證明</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存貨過高，貸款用途有疑慮</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依其產業屬性及所設定之目標市場與其實際經營狀況是否符合</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如說明與大廠合作，卻無開立發票之事實</a:t>
            </a:r>
            <a:r>
              <a:rPr lang="en-US" altLang="zh-TW" sz="2400" dirty="0">
                <a:latin typeface="微軟正黑體" panose="020B0604030504040204" pitchFamily="34" charset="-120"/>
                <a:ea typeface="微軟正黑體" panose="020B0604030504040204" pitchFamily="34" charset="-120"/>
              </a:rPr>
              <a:t>)</a:t>
            </a:r>
          </a:p>
          <a:p>
            <a:pPr>
              <a:defRPr/>
            </a:pPr>
            <a:r>
              <a:rPr lang="zh-TW" altLang="en-US" sz="2400" dirty="0">
                <a:latin typeface="微軟正黑體" panose="020B0604030504040204" pitchFamily="34" charset="-120"/>
                <a:ea typeface="微軟正黑體" panose="020B0604030504040204" pitchFamily="34" charset="-120"/>
              </a:rPr>
              <a:t>經營模式與營業項目有疑慮</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事業體未開始營運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如尚在裝潢中</a:t>
            </a:r>
            <a:r>
              <a:rPr lang="en-US" altLang="zh-TW" sz="2400" dirty="0">
                <a:latin typeface="微軟正黑體" panose="020B0604030504040204" pitchFamily="34" charset="-120"/>
                <a:ea typeface="微軟正黑體" panose="020B0604030504040204" pitchFamily="34" charset="-120"/>
              </a:rPr>
              <a:t>)</a:t>
            </a:r>
          </a:p>
          <a:p>
            <a:pPr>
              <a:defRPr/>
            </a:pPr>
            <a:r>
              <a:rPr lang="zh-TW" altLang="en-US" sz="2400" dirty="0">
                <a:latin typeface="微軟正黑體" panose="020B0604030504040204" pitchFamily="34" charset="-120"/>
                <a:ea typeface="微軟正黑體" panose="020B0604030504040204" pitchFamily="34" charset="-120"/>
              </a:rPr>
              <a:t>申請人對於營運方向不明確</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申請人無專業背景且非實際經營者</a:t>
            </a:r>
            <a:endParaRPr lang="en-US" altLang="zh-TW" sz="2400" dirty="0">
              <a:latin typeface="微軟正黑體" panose="020B0604030504040204" pitchFamily="34" charset="-120"/>
              <a:ea typeface="微軟正黑體" panose="020B0604030504040204" pitchFamily="34" charset="-120"/>
            </a:endParaRPr>
          </a:p>
          <a:p>
            <a:pPr>
              <a:defRPr/>
            </a:pPr>
            <a:endParaRPr lang="zh-TW" altLang="en-US" dirty="0"/>
          </a:p>
        </p:txBody>
      </p:sp>
      <p:sp>
        <p:nvSpPr>
          <p:cNvPr id="4" name="投影片編號版面配置區 3"/>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82</a:t>
            </a:fld>
            <a:endParaRPr lang="en-US" altLang="zh-TW" dirty="0">
              <a:solidFill>
                <a:srgbClr val="000000"/>
              </a:solidFill>
            </a:endParaRPr>
          </a:p>
        </p:txBody>
      </p:sp>
    </p:spTree>
    <p:extLst>
      <p:ext uri="{BB962C8B-B14F-4D97-AF65-F5344CB8AC3E}">
        <p14:creationId xmlns:p14="http://schemas.microsoft.com/office/powerpoint/2010/main" val="3675931036"/>
      </p:ext>
    </p:extLst>
  </p:cSld>
  <p:clrMapOvr>
    <a:masterClrMapping/>
  </p:clrMapOvr>
  <p:transition>
    <p:strips/>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buFont typeface="Wingdings" pitchFamily="2" charset="2"/>
              <a:buChar char="Ø"/>
              <a:defRP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不予核定之常見樣態</a:t>
            </a:r>
            <a:endParaRPr lang="en-US" altLang="zh-TW" sz="2800" dirty="0">
              <a:solidFill>
                <a:schemeClr val="accent2">
                  <a:lumMod val="50000"/>
                </a:schemeClr>
              </a:solidFill>
              <a:latin typeface="微軟正黑體" panose="020B0604030504040204" pitchFamily="34" charset="-120"/>
              <a:ea typeface="微軟正黑體" panose="020B0604030504040204" pitchFamily="34" charset="-120"/>
            </a:endParaRPr>
          </a:p>
          <a:p>
            <a:pPr>
              <a:buFont typeface="Wingdings" pitchFamily="2" charset="2"/>
              <a:buChar char="p"/>
              <a:defRPr/>
            </a:pPr>
            <a:r>
              <a:rPr lang="zh-TW" altLang="en-US" sz="2800" dirty="0">
                <a:solidFill>
                  <a:srgbClr val="FF0000"/>
                </a:solidFill>
                <a:latin typeface="微軟正黑體" panose="020B0604030504040204" pitchFamily="34" charset="-120"/>
                <a:ea typeface="微軟正黑體" panose="020B0604030504040204" pitchFamily="34" charset="-120"/>
              </a:rPr>
              <a:t>個人債信面</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負債比例高</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保證債務有逾期列管之情形</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負債有延遲繳款之情形</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聯徵紀錄不佳</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負債狀況未確實填報</a:t>
            </a:r>
            <a:endParaRPr lang="en-US" altLang="zh-TW" sz="2400" dirty="0">
              <a:latin typeface="微軟正黑體" panose="020B0604030504040204" pitchFamily="34" charset="-120"/>
              <a:ea typeface="微軟正黑體" panose="020B0604030504040204" pitchFamily="34" charset="-120"/>
            </a:endParaRPr>
          </a:p>
          <a:p>
            <a:pPr>
              <a:defRPr/>
            </a:pPr>
            <a:endParaRPr lang="zh-TW" altLang="en-US" dirty="0"/>
          </a:p>
        </p:txBody>
      </p:sp>
      <p:sp>
        <p:nvSpPr>
          <p:cNvPr id="4" name="投影片編號版面配置區 3"/>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83</a:t>
            </a:fld>
            <a:endParaRPr lang="en-US" altLang="zh-TW" dirty="0">
              <a:solidFill>
                <a:srgbClr val="000000"/>
              </a:solidFill>
            </a:endParaRPr>
          </a:p>
        </p:txBody>
      </p:sp>
    </p:spTree>
    <p:extLst>
      <p:ext uri="{BB962C8B-B14F-4D97-AF65-F5344CB8AC3E}">
        <p14:creationId xmlns:p14="http://schemas.microsoft.com/office/powerpoint/2010/main" val="3002279536"/>
      </p:ext>
    </p:extLst>
  </p:cSld>
  <p:clrMapOvr>
    <a:masterClrMapping/>
  </p:clrMapOvr>
  <p:transition>
    <p:strips/>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533400" y="981075"/>
            <a:ext cx="7567613" cy="5467350"/>
          </a:xfrm>
        </p:spPr>
        <p:txBody>
          <a:bodyPr/>
          <a:lstStyle/>
          <a:p>
            <a:pPr>
              <a:buFont typeface="Wingdings" pitchFamily="2" charset="2"/>
              <a:buChar char="Ø"/>
              <a:defRP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不予核定之常見樣態</a:t>
            </a:r>
            <a:endParaRPr lang="en-US" altLang="zh-TW" sz="2800" dirty="0">
              <a:solidFill>
                <a:schemeClr val="accent2">
                  <a:lumMod val="50000"/>
                </a:schemeClr>
              </a:solidFill>
              <a:latin typeface="微軟正黑體" panose="020B0604030504040204" pitchFamily="34" charset="-120"/>
              <a:ea typeface="微軟正黑體" panose="020B0604030504040204" pitchFamily="34" charset="-120"/>
            </a:endParaRPr>
          </a:p>
          <a:p>
            <a:pPr>
              <a:buFont typeface="Wingdings" pitchFamily="2" charset="2"/>
              <a:buChar char="p"/>
              <a:defRPr/>
            </a:pPr>
            <a:r>
              <a:rPr lang="zh-TW" altLang="en-US" sz="2800" dirty="0">
                <a:solidFill>
                  <a:srgbClr val="FF0000"/>
                </a:solidFill>
                <a:latin typeface="微軟正黑體" panose="020B0604030504040204" pitchFamily="34" charset="-120"/>
                <a:ea typeface="微軟正黑體" panose="020B0604030504040204" pitchFamily="34" charset="-120"/>
              </a:rPr>
              <a:t>其他</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一</a:t>
            </a:r>
            <a:r>
              <a:rPr lang="en-US" altLang="zh-TW" sz="2800" dirty="0">
                <a:solidFill>
                  <a:srgbClr val="FF0000"/>
                </a:solidFill>
                <a:latin typeface="微軟正黑體" panose="020B0604030504040204" pitchFamily="34" charset="-120"/>
                <a:ea typeface="微軟正黑體" panose="020B0604030504040204" pitchFamily="34" charset="-120"/>
              </a:rPr>
              <a:t>)</a:t>
            </a:r>
          </a:p>
          <a:p>
            <a:pPr>
              <a:defRPr/>
            </a:pPr>
            <a:r>
              <a:rPr lang="zh-TW" altLang="en-US" sz="2400" dirty="0">
                <a:latin typeface="微軟正黑體" panose="020B0604030504040204" pitchFamily="34" charset="-120"/>
                <a:ea typeface="微軟正黑體" panose="020B0604030504040204" pitchFamily="34" charset="-120"/>
              </a:rPr>
              <a:t>未實際參與經營</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申請人已經營相同事業之企業，故不符本貸款之精神</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創業初期之協助</a:t>
            </a:r>
            <a:r>
              <a:rPr lang="en-US" altLang="zh-TW" sz="2400" dirty="0">
                <a:latin typeface="微軟正黑體" panose="020B0604030504040204" pitchFamily="34" charset="-120"/>
                <a:ea typeface="微軟正黑體" panose="020B0604030504040204" pitchFamily="34" charset="-120"/>
              </a:rPr>
              <a:t>)</a:t>
            </a:r>
          </a:p>
          <a:p>
            <a:pPr>
              <a:defRPr/>
            </a:pPr>
            <a:r>
              <a:rPr lang="zh-TW" altLang="en-US" sz="2400" dirty="0">
                <a:latin typeface="微軟正黑體" panose="020B0604030504040204" pitchFamily="34" charset="-120"/>
                <a:ea typeface="微軟正黑體" panose="020B0604030504040204" pitchFamily="34" charset="-120"/>
              </a:rPr>
              <a:t>計畫書與實際經營狀況不符</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貸款用途用於償還債務，與本貸款計畫不符</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租賃地點有不合法之情形</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如林地種植農作物</a:t>
            </a:r>
            <a:r>
              <a:rPr lang="en-US" altLang="zh-TW" sz="2400" dirty="0">
                <a:latin typeface="微軟正黑體" panose="020B0604030504040204" pitchFamily="34" charset="-120"/>
                <a:ea typeface="微軟正黑體" panose="020B0604030504040204" pitchFamily="34" charset="-120"/>
              </a:rPr>
              <a:t>)</a:t>
            </a:r>
          </a:p>
          <a:p>
            <a:pPr>
              <a:defRPr/>
            </a:pPr>
            <a:r>
              <a:rPr lang="zh-TW" altLang="en-US" sz="2400" dirty="0">
                <a:latin typeface="微軟正黑體" panose="020B0604030504040204" pitchFamily="34" charset="-120"/>
                <a:ea typeface="微軟正黑體" panose="020B0604030504040204" pitchFamily="34" charset="-120"/>
              </a:rPr>
              <a:t>貸款資金用途與償貸計畫不成比例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如總資金需求</a:t>
            </a:r>
            <a:r>
              <a:rPr lang="en-US" altLang="zh-TW" sz="2400" dirty="0">
                <a:latin typeface="微軟正黑體" panose="020B0604030504040204" pitchFamily="34" charset="-120"/>
                <a:ea typeface="微軟正黑體" panose="020B0604030504040204" pitchFamily="34" charset="-120"/>
              </a:rPr>
              <a:t>1000</a:t>
            </a:r>
            <a:r>
              <a:rPr lang="zh-TW" altLang="en-US" sz="2400" dirty="0">
                <a:latin typeface="微軟正黑體" panose="020B0604030504040204" pitchFamily="34" charset="-120"/>
                <a:ea typeface="微軟正黑體" panose="020B0604030504040204" pitchFamily="34" charset="-120"/>
              </a:rPr>
              <a:t>萬</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pPr>
              <a:defRPr/>
            </a:pPr>
            <a:endParaRPr lang="zh-TW" altLang="en-US" dirty="0"/>
          </a:p>
        </p:txBody>
      </p:sp>
      <p:sp>
        <p:nvSpPr>
          <p:cNvPr id="4" name="投影片編號版面配置區 3"/>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84</a:t>
            </a:fld>
            <a:endParaRPr lang="en-US" altLang="zh-TW" dirty="0">
              <a:solidFill>
                <a:srgbClr val="000000"/>
              </a:solidFill>
            </a:endParaRPr>
          </a:p>
        </p:txBody>
      </p:sp>
    </p:spTree>
    <p:extLst>
      <p:ext uri="{BB962C8B-B14F-4D97-AF65-F5344CB8AC3E}">
        <p14:creationId xmlns:p14="http://schemas.microsoft.com/office/powerpoint/2010/main" val="407702479"/>
      </p:ext>
    </p:extLst>
  </p:cSld>
  <p:clrMapOvr>
    <a:masterClrMapping/>
  </p:clrMapOvr>
  <p:transition>
    <p:strips/>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533400" y="1052513"/>
            <a:ext cx="7567613" cy="5395912"/>
          </a:xfrm>
        </p:spPr>
        <p:txBody>
          <a:bodyPr/>
          <a:lstStyle/>
          <a:p>
            <a:pPr>
              <a:buFont typeface="Wingdings" pitchFamily="2" charset="2"/>
              <a:buChar char="Ø"/>
              <a:defRP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不予核定之常見樣態</a:t>
            </a:r>
            <a:endParaRPr lang="en-US" altLang="zh-TW" sz="2800" dirty="0">
              <a:solidFill>
                <a:schemeClr val="accent2">
                  <a:lumMod val="50000"/>
                </a:schemeClr>
              </a:solidFill>
              <a:latin typeface="微軟正黑體" panose="020B0604030504040204" pitchFamily="34" charset="-120"/>
              <a:ea typeface="微軟正黑體" panose="020B0604030504040204" pitchFamily="34" charset="-120"/>
            </a:endParaRPr>
          </a:p>
          <a:p>
            <a:pPr>
              <a:buFont typeface="Wingdings" pitchFamily="2" charset="2"/>
              <a:buChar char="p"/>
              <a:defRPr/>
            </a:pPr>
            <a:r>
              <a:rPr lang="zh-TW" altLang="en-US" sz="2800" dirty="0">
                <a:solidFill>
                  <a:srgbClr val="FF0000"/>
                </a:solidFill>
                <a:latin typeface="微軟正黑體" panose="020B0604030504040204" pitchFamily="34" charset="-120"/>
                <a:ea typeface="微軟正黑體" panose="020B0604030504040204" pitchFamily="34" charset="-120"/>
              </a:rPr>
              <a:t>其他</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二</a:t>
            </a:r>
            <a:r>
              <a:rPr lang="en-US" altLang="zh-TW" sz="2800" dirty="0">
                <a:solidFill>
                  <a:srgbClr val="FF0000"/>
                </a:solidFill>
                <a:latin typeface="微軟正黑體" panose="020B0604030504040204" pitchFamily="34" charset="-120"/>
                <a:ea typeface="微軟正黑體" panose="020B0604030504040204" pitchFamily="34" charset="-120"/>
              </a:rPr>
              <a:t>)</a:t>
            </a:r>
          </a:p>
          <a:p>
            <a:pPr>
              <a:defRPr/>
            </a:pPr>
            <a:r>
              <a:rPr lang="zh-TW" altLang="en-US" sz="2400" dirty="0">
                <a:latin typeface="微軟正黑體" panose="020B0604030504040204" pitchFamily="34" charset="-120"/>
                <a:ea typeface="微軟正黑體" panose="020B0604030504040204" pitchFamily="34" charset="-120"/>
              </a:rPr>
              <a:t>實際創業已超過</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年</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sz="2400" dirty="0">
                <a:latin typeface="微軟正黑體" panose="020B0604030504040204" pitchFamily="34" charset="-120"/>
                <a:ea typeface="微軟正黑體" panose="020B0604030504040204" pitchFamily="34" charset="-120"/>
              </a:rPr>
              <a:t>貸款用途有疑慮</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如貸款用途為購買貨車，提出估價單為轎車。生財器具與事業體無相關</a:t>
            </a:r>
            <a:r>
              <a:rPr lang="en-US" altLang="zh-TW" sz="2400" dirty="0">
                <a:latin typeface="微軟正黑體" panose="020B0604030504040204" pitchFamily="34" charset="-120"/>
                <a:ea typeface="微軟正黑體" panose="020B0604030504040204" pitchFamily="34" charset="-120"/>
              </a:rPr>
              <a:t>)</a:t>
            </a:r>
          </a:p>
          <a:p>
            <a:pPr>
              <a:defRPr/>
            </a:pPr>
            <a:endParaRPr lang="en-US" altLang="zh-TW" sz="2400" dirty="0">
              <a:latin typeface="微軟正黑體" panose="020B0604030504040204" pitchFamily="34" charset="-120"/>
              <a:ea typeface="微軟正黑體" panose="020B0604030504040204" pitchFamily="34" charset="-120"/>
            </a:endParaRPr>
          </a:p>
          <a:p>
            <a:pPr>
              <a:defRPr/>
            </a:pPr>
            <a:endParaRPr lang="zh-TW" altLang="en-US" sz="2400" dirty="0"/>
          </a:p>
        </p:txBody>
      </p:sp>
      <p:sp>
        <p:nvSpPr>
          <p:cNvPr id="4" name="投影片編號版面配置區 3"/>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85</a:t>
            </a:fld>
            <a:endParaRPr lang="en-US" altLang="zh-TW" dirty="0">
              <a:solidFill>
                <a:srgbClr val="000000"/>
              </a:solidFill>
            </a:endParaRPr>
          </a:p>
        </p:txBody>
      </p:sp>
    </p:spTree>
    <p:extLst>
      <p:ext uri="{BB962C8B-B14F-4D97-AF65-F5344CB8AC3E}">
        <p14:creationId xmlns:p14="http://schemas.microsoft.com/office/powerpoint/2010/main" val="15143536"/>
      </p:ext>
    </p:extLst>
  </p:cSld>
  <p:clrMapOvr>
    <a:masterClrMapping/>
  </p:clrMapOvr>
  <p:transition>
    <p:strips/>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a:extLst>
              <a:ext uri="{FF2B5EF4-FFF2-40B4-BE49-F238E27FC236}">
                <a16:creationId xmlns:a16="http://schemas.microsoft.com/office/drawing/2014/main" id="{D7E84629-58F2-4406-AEC9-34D5C4EFEF8E}"/>
              </a:ext>
            </a:extLst>
          </p:cNvPr>
          <p:cNvCxnSpPr/>
          <p:nvPr/>
        </p:nvCxnSpPr>
        <p:spPr>
          <a:xfrm>
            <a:off x="0" y="650875"/>
            <a:ext cx="9144000" cy="0"/>
          </a:xfrm>
          <a:prstGeom prst="line">
            <a:avLst/>
          </a:prstGeom>
          <a:ln w="25400">
            <a:solidFill>
              <a:srgbClr val="F9B359"/>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79785" y="34925"/>
            <a:ext cx="2349103" cy="1077218"/>
          </a:xfrm>
          <a:prstGeom prst="rect">
            <a:avLst/>
          </a:prstGeom>
          <a:solidFill>
            <a:srgbClr val="F9FAFB"/>
          </a:solidFill>
        </p:spPr>
        <p:txBody>
          <a:bodyPr>
            <a:spAutoFit/>
          </a:bodyPr>
          <a:lstStyle/>
          <a:p>
            <a:pPr algn="ctr" eaLnBrk="1" fontAlgn="auto" hangingPunct="1">
              <a:spcBef>
                <a:spcPts val="0"/>
              </a:spcBef>
              <a:spcAft>
                <a:spcPts val="0"/>
              </a:spcAft>
              <a:defRPr/>
            </a:pPr>
            <a:r>
              <a:rPr lang="zh-TW" altLang="en-US" sz="3200" b="1" dirty="0">
                <a:solidFill>
                  <a:srgbClr val="F9B359"/>
                </a:solidFill>
                <a:latin typeface="微軟正黑體" panose="020B0604030504040204" pitchFamily="34" charset="-120"/>
                <a:ea typeface="微軟正黑體" panose="020B0604030504040204" pitchFamily="34" charset="-120"/>
              </a:rPr>
              <a:t>計畫書撰寫技巧</a:t>
            </a:r>
          </a:p>
        </p:txBody>
      </p:sp>
      <p:sp>
        <p:nvSpPr>
          <p:cNvPr id="51205" name="Rectangle 2"/>
          <p:cNvSpPr>
            <a:spLocks noChangeArrowheads="1"/>
          </p:cNvSpPr>
          <p:nvPr/>
        </p:nvSpPr>
        <p:spPr bwMode="auto">
          <a:xfrm>
            <a:off x="4300538" y="1673225"/>
            <a:ext cx="3790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Light"/>
                <a:ea typeface="微软雅黑 Light" panose="020B0502040204020203" pitchFamily="34" charset="-122"/>
              </a:defRPr>
            </a:lvl1pPr>
            <a:lvl2pPr marL="742950" indent="-285750">
              <a:defRPr>
                <a:solidFill>
                  <a:schemeClr val="tx1"/>
                </a:solidFill>
                <a:latin typeface="等线 Light"/>
                <a:ea typeface="微软雅黑 Light" panose="020B0502040204020203" pitchFamily="34" charset="-122"/>
              </a:defRPr>
            </a:lvl2pPr>
            <a:lvl3pPr marL="1143000" indent="-228600">
              <a:defRPr>
                <a:solidFill>
                  <a:schemeClr val="tx1"/>
                </a:solidFill>
                <a:latin typeface="等线 Light"/>
                <a:ea typeface="微软雅黑 Light" panose="020B0502040204020203" pitchFamily="34" charset="-122"/>
              </a:defRPr>
            </a:lvl3pPr>
            <a:lvl4pPr marL="1600200" indent="-228600">
              <a:defRPr>
                <a:solidFill>
                  <a:schemeClr val="tx1"/>
                </a:solidFill>
                <a:latin typeface="等线 Light"/>
                <a:ea typeface="微软雅黑 Light" panose="020B0502040204020203" pitchFamily="34" charset="-122"/>
              </a:defRPr>
            </a:lvl4pPr>
            <a:lvl5pPr marL="2057400" indent="-228600">
              <a:defRPr>
                <a:solidFill>
                  <a:schemeClr val="tx1"/>
                </a:solidFill>
                <a:latin typeface="等线 Light"/>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等线 Light"/>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等线 Light"/>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等线 Light"/>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等线 Light"/>
                <a:ea typeface="微软雅黑 Light" panose="020B0502040204020203" pitchFamily="34" charset="-122"/>
              </a:defRPr>
            </a:lvl9pPr>
          </a:lstStyle>
          <a:p>
            <a:pPr algn="ctr" eaLnBrk="1" hangingPunct="1"/>
            <a:r>
              <a:rPr kumimoji="1" lang="zh-TW" altLang="en-US" sz="4400" b="1" dirty="0">
                <a:solidFill>
                  <a:srgbClr val="7030A0"/>
                </a:solidFill>
                <a:latin typeface="微軟正黑體" panose="020B0604030504040204" pitchFamily="34" charset="-120"/>
                <a:ea typeface="微軟正黑體" panose="020B0604030504040204" pitchFamily="34" charset="-120"/>
              </a:rPr>
              <a:t>成功取得貸款要訣</a:t>
            </a:r>
          </a:p>
        </p:txBody>
      </p:sp>
      <p:sp>
        <p:nvSpPr>
          <p:cNvPr id="51206" name="Text Box 3"/>
          <p:cNvSpPr txBox="1">
            <a:spLocks noChangeArrowheads="1"/>
          </p:cNvSpPr>
          <p:nvPr/>
        </p:nvSpPr>
        <p:spPr bwMode="auto">
          <a:xfrm>
            <a:off x="4300537" y="2952750"/>
            <a:ext cx="35671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Light"/>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Light"/>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Light"/>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Light"/>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Light"/>
                <a:ea typeface="微软雅黑 Light" panose="020B0502040204020203" pitchFamily="34" charset="-122"/>
              </a:defRPr>
            </a:lvl9pPr>
          </a:lstStyle>
          <a:p>
            <a:pPr algn="ctr" eaLnBrk="1" hangingPunct="1">
              <a:lnSpc>
                <a:spcPct val="100000"/>
              </a:lnSpc>
              <a:spcBef>
                <a:spcPct val="50000"/>
              </a:spcBef>
              <a:buFontTx/>
              <a:buNone/>
              <a:defRPr/>
            </a:pPr>
            <a:r>
              <a:rPr kumimoji="1" lang="zh-TW" altLang="en-US" sz="4000" b="1" dirty="0">
                <a:latin typeface="微軟正黑體" panose="020B0604030504040204" pitchFamily="34" charset="-120"/>
                <a:ea typeface="微軟正黑體" panose="020B0604030504040204" pitchFamily="34" charset="-120"/>
              </a:rPr>
              <a:t>誠信</a:t>
            </a:r>
          </a:p>
          <a:p>
            <a:pPr algn="ctr" eaLnBrk="1" hangingPunct="1">
              <a:lnSpc>
                <a:spcPct val="100000"/>
              </a:lnSpc>
              <a:spcBef>
                <a:spcPct val="50000"/>
              </a:spcBef>
              <a:buFontTx/>
              <a:buNone/>
              <a:defRPr/>
            </a:pPr>
            <a:r>
              <a:rPr kumimoji="1" lang="zh-TW" altLang="en-US" sz="4000" b="1" dirty="0">
                <a:latin typeface="微軟正黑體" panose="020B0604030504040204" pitchFamily="34" charset="-120"/>
                <a:ea typeface="微軟正黑體" panose="020B0604030504040204" pitchFamily="34" charset="-120"/>
              </a:rPr>
              <a:t>充分的資料</a:t>
            </a:r>
          </a:p>
        </p:txBody>
      </p:sp>
      <p:pic>
        <p:nvPicPr>
          <p:cNvPr id="11"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0752" y="2052615"/>
            <a:ext cx="3433998" cy="2829729"/>
          </a:xfrm>
          <a:prstGeom prst="rect">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3" name="爆炸 2 2"/>
          <p:cNvSpPr/>
          <p:nvPr/>
        </p:nvSpPr>
        <p:spPr bwMode="auto">
          <a:xfrm>
            <a:off x="827584" y="4888024"/>
            <a:ext cx="7704856" cy="1728192"/>
          </a:xfrm>
          <a:prstGeom prst="irregularSeal2">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TW" altLang="en-US" sz="4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先有信才有授</a:t>
            </a:r>
          </a:p>
        </p:txBody>
      </p:sp>
      <p:sp>
        <p:nvSpPr>
          <p:cNvPr id="4" name="投影片編號版面配置區 3"/>
          <p:cNvSpPr>
            <a:spLocks noGrp="1"/>
          </p:cNvSpPr>
          <p:nvPr>
            <p:ph type="sldNum" sz="quarter" idx="10"/>
          </p:nvPr>
        </p:nvSpPr>
        <p:spPr/>
        <p:txBody>
          <a:bodyPr/>
          <a:lstStyle/>
          <a:p>
            <a:pPr algn="r">
              <a:defRPr/>
            </a:pPr>
            <a:fld id="{909221E5-C684-4FD9-AF1E-5AA7647189E5}" type="slidenum">
              <a:rPr lang="en-US" altLang="zh-TW" smtClean="0">
                <a:solidFill>
                  <a:srgbClr val="000000"/>
                </a:solidFill>
              </a:rPr>
              <a:pPr algn="r">
                <a:defRPr/>
              </a:pPr>
              <a:t>86</a:t>
            </a:fld>
            <a:endParaRPr lang="en-US" altLang="zh-TW" dirty="0">
              <a:solidFill>
                <a:srgbClr val="000000"/>
              </a:solidFill>
            </a:endParaRPr>
          </a:p>
        </p:txBody>
      </p:sp>
    </p:spTree>
    <p:extLst>
      <p:ext uri="{BB962C8B-B14F-4D97-AF65-F5344CB8AC3E}">
        <p14:creationId xmlns:p14="http://schemas.microsoft.com/office/powerpoint/2010/main" val="423310829"/>
      </p:ext>
    </p:extLst>
  </p:cSld>
  <p:clrMapOvr>
    <a:masterClrMapping/>
  </p:clrMapOvr>
  <p:transition>
    <p:strips/>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1" name="Rectangle 5"/>
          <p:cNvSpPr>
            <a:spLocks noChangeArrowheads="1"/>
          </p:cNvSpPr>
          <p:nvPr/>
        </p:nvSpPr>
        <p:spPr bwMode="auto">
          <a:xfrm>
            <a:off x="755650" y="2565400"/>
            <a:ext cx="7705725" cy="1870075"/>
          </a:xfrm>
          <a:prstGeom prst="rect">
            <a:avLst/>
          </a:prstGeom>
          <a:noFill/>
          <a:ln w="9525">
            <a:noFill/>
            <a:miter lim="800000"/>
            <a:headEnd/>
            <a:tailEnd/>
          </a:ln>
          <a:effectLst/>
        </p:spPr>
        <p:txBody>
          <a:bodyPr anchor="b"/>
          <a:lstStyle/>
          <a:p>
            <a:pPr algn="ctr">
              <a:spcBef>
                <a:spcPct val="20000"/>
              </a:spcBef>
              <a:defRPr/>
            </a:pPr>
            <a:endParaRPr lang="zh-TW" altLang="zh-TW" sz="6000" b="1" i="1">
              <a:solidFill>
                <a:srgbClr val="CC3300"/>
              </a:solidFill>
              <a:effectLst>
                <a:outerShdw blurRad="38100" dist="38100" dir="2700000" algn="tl">
                  <a:srgbClr val="C0C0C0"/>
                </a:outerShdw>
              </a:effectLst>
              <a:latin typeface="Times New Roman" pitchFamily="18" charset="0"/>
              <a:ea typeface="標楷體" pitchFamily="65" charset="-120"/>
            </a:endParaRPr>
          </a:p>
        </p:txBody>
      </p:sp>
      <p:sp>
        <p:nvSpPr>
          <p:cNvPr id="644102" name="Rectangle 6"/>
          <p:cNvSpPr>
            <a:spLocks noChangeArrowheads="1"/>
          </p:cNvSpPr>
          <p:nvPr/>
        </p:nvSpPr>
        <p:spPr bwMode="auto">
          <a:xfrm>
            <a:off x="684831" y="1052736"/>
            <a:ext cx="7821372" cy="923330"/>
          </a:xfrm>
          <a:prstGeom prst="rect">
            <a:avLst/>
          </a:prstGeom>
          <a:noFill/>
          <a:ln w="9525">
            <a:noFill/>
            <a:miter lim="800000"/>
            <a:headEnd/>
            <a:tailEnd/>
          </a:ln>
        </p:spPr>
        <p:txBody>
          <a:bodyPr wrap="none">
            <a:spAutoFit/>
          </a:bodyPr>
          <a:lstStyle/>
          <a:p>
            <a:pPr algn="r"/>
            <a:r>
              <a:rPr lang="en-US" altLang="zh-TW" sz="5400" b="1" i="1" dirty="0">
                <a:solidFill>
                  <a:srgbClr val="0033CC"/>
                </a:solidFill>
                <a:latin typeface="Times New Roman" pitchFamily="18" charset="0"/>
                <a:ea typeface="標楷體" pitchFamily="65" charset="-120"/>
              </a:rPr>
              <a:t>Thanks for your attention!</a:t>
            </a:r>
          </a:p>
        </p:txBody>
      </p:sp>
      <p:sp>
        <p:nvSpPr>
          <p:cNvPr id="7" name="文字方塊 6"/>
          <p:cNvSpPr txBox="1"/>
          <p:nvPr/>
        </p:nvSpPr>
        <p:spPr>
          <a:xfrm>
            <a:off x="743532" y="2946439"/>
            <a:ext cx="7920880" cy="1107996"/>
          </a:xfrm>
          <a:prstGeom prst="rect">
            <a:avLst/>
          </a:prstGeom>
          <a:noFill/>
        </p:spPr>
        <p:txBody>
          <a:bodyPr wrap="square" rtlCol="0">
            <a:spAutoFit/>
          </a:bodyPr>
          <a:lstStyle/>
          <a:p>
            <a:r>
              <a:rPr lang="zh-TW" altLang="en-US" sz="6600" dirty="0">
                <a:solidFill>
                  <a:prstClr val="white"/>
                </a:solidFill>
              </a:rPr>
              <a:t>謝謝聆聽，敬請指教！</a:t>
            </a:r>
          </a:p>
        </p:txBody>
      </p:sp>
      <p:sp>
        <p:nvSpPr>
          <p:cNvPr id="2" name="矩形 1"/>
          <p:cNvSpPr/>
          <p:nvPr/>
        </p:nvSpPr>
        <p:spPr>
          <a:xfrm>
            <a:off x="0" y="2019492"/>
            <a:ext cx="9144000" cy="187007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dirty="0">
              <a:solidFill>
                <a:prstClr val="white"/>
              </a:solidFill>
            </a:endParaRPr>
          </a:p>
        </p:txBody>
      </p:sp>
      <p:sp>
        <p:nvSpPr>
          <p:cNvPr id="3" name="文字方塊 2"/>
          <p:cNvSpPr txBox="1"/>
          <p:nvPr/>
        </p:nvSpPr>
        <p:spPr>
          <a:xfrm>
            <a:off x="0" y="2438607"/>
            <a:ext cx="9144000" cy="1015663"/>
          </a:xfrm>
          <a:prstGeom prst="rect">
            <a:avLst/>
          </a:prstGeom>
          <a:noFill/>
        </p:spPr>
        <p:txBody>
          <a:bodyPr wrap="square" rtlCol="0">
            <a:spAutoFit/>
          </a:bodyPr>
          <a:lstStyle/>
          <a:p>
            <a:pPr algn="ctr"/>
            <a:r>
              <a:rPr lang="zh-TW" altLang="en-US" sz="6000" b="1" dirty="0">
                <a:solidFill>
                  <a:prstClr val="white"/>
                </a:solidFill>
                <a:latin typeface="微軟正黑體" panose="020B0604030504040204" pitchFamily="34" charset="-120"/>
                <a:ea typeface="微軟正黑體" panose="020B0604030504040204" pitchFamily="34" charset="-120"/>
              </a:rPr>
              <a:t>敬祝各位 創新創業成功！</a:t>
            </a:r>
          </a:p>
        </p:txBody>
      </p:sp>
      <p:sp>
        <p:nvSpPr>
          <p:cNvPr id="6" name="矩形 5"/>
          <p:cNvSpPr/>
          <p:nvPr/>
        </p:nvSpPr>
        <p:spPr>
          <a:xfrm>
            <a:off x="2552315" y="4680472"/>
            <a:ext cx="6336704" cy="1077218"/>
          </a:xfrm>
          <a:prstGeom prst="rect">
            <a:avLst/>
          </a:prstGeom>
        </p:spPr>
        <p:txBody>
          <a:bodyPr wrap="square">
            <a:spAutoFit/>
          </a:bodyPr>
          <a:lstStyle/>
          <a:p>
            <a:r>
              <a:rPr lang="en-US" altLang="zh-TW" sz="3200" dirty="0">
                <a:solidFill>
                  <a:prstClr val="black"/>
                </a:solidFill>
                <a:latin typeface="微軟正黑體" panose="020B0604030504040204" pitchFamily="34" charset="-120"/>
                <a:ea typeface="微軟正黑體" panose="020B0604030504040204" pitchFamily="34" charset="-120"/>
              </a:rPr>
              <a:t>E-mail</a:t>
            </a:r>
            <a:r>
              <a:rPr lang="zh-TW" altLang="en-US" sz="3200" dirty="0">
                <a:solidFill>
                  <a:prstClr val="black"/>
                </a:solidFill>
                <a:latin typeface="微軟正黑體" panose="020B0604030504040204" pitchFamily="34" charset="-120"/>
                <a:ea typeface="微軟正黑體" panose="020B0604030504040204" pitchFamily="34" charset="-120"/>
              </a:rPr>
              <a:t>：</a:t>
            </a:r>
            <a:r>
              <a:rPr lang="en-US" altLang="zh-TW" sz="3200" dirty="0">
                <a:solidFill>
                  <a:prstClr val="black"/>
                </a:solidFill>
                <a:latin typeface="微軟正黑體" panose="020B0604030504040204" pitchFamily="34" charset="-120"/>
                <a:ea typeface="微軟正黑體" panose="020B0604030504040204" pitchFamily="34" charset="-120"/>
              </a:rPr>
              <a:t>incubator57@gmail.com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831" y="334881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87</a:t>
            </a:fld>
            <a:endParaRPr lang="en-US" altLang="zh-TW" dirty="0">
              <a:solidFill>
                <a:srgbClr val="000000"/>
              </a:solidFill>
            </a:endParaRPr>
          </a:p>
        </p:txBody>
      </p:sp>
      <p:pic>
        <p:nvPicPr>
          <p:cNvPr id="8" name="圖片 7"/>
          <p:cNvPicPr>
            <a:picLocks noChangeAspect="1"/>
          </p:cNvPicPr>
          <p:nvPr/>
        </p:nvPicPr>
        <p:blipFill>
          <a:blip r:embed="rId3"/>
          <a:stretch>
            <a:fillRect/>
          </a:stretch>
        </p:blipFill>
        <p:spPr>
          <a:xfrm>
            <a:off x="288498" y="6166070"/>
            <a:ext cx="2115495" cy="774259"/>
          </a:xfrm>
          <a:prstGeom prst="rect">
            <a:avLst/>
          </a:prstGeom>
        </p:spPr>
      </p:pic>
      <p:pic>
        <p:nvPicPr>
          <p:cNvPr id="9" name="圖片 8">
            <a:extLst>
              <a:ext uri="{FF2B5EF4-FFF2-40B4-BE49-F238E27FC236}">
                <a16:creationId xmlns:a16="http://schemas.microsoft.com/office/drawing/2014/main" id="{1B3DB7B8-10CE-4586-A04D-E0C72C15952B}"/>
              </a:ext>
            </a:extLst>
          </p:cNvPr>
          <p:cNvPicPr>
            <a:picLocks noChangeAspect="1"/>
          </p:cNvPicPr>
          <p:nvPr/>
        </p:nvPicPr>
        <p:blipFill>
          <a:blip r:embed="rId4"/>
          <a:stretch>
            <a:fillRect/>
          </a:stretch>
        </p:blipFill>
        <p:spPr>
          <a:xfrm>
            <a:off x="99505" y="3889567"/>
            <a:ext cx="2304488" cy="2304488"/>
          </a:xfrm>
          <a:prstGeom prst="rect">
            <a:avLst/>
          </a:prstGeom>
        </p:spPr>
      </p:pic>
    </p:spTree>
    <p:extLst>
      <p:ext uri="{BB962C8B-B14F-4D97-AF65-F5344CB8AC3E}">
        <p14:creationId xmlns:p14="http://schemas.microsoft.com/office/powerpoint/2010/main" val="2632547671"/>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grpId="0" nodeType="withEffect" nodePh="1">
                                  <p:stCondLst>
                                    <p:cond delay="0"/>
                                  </p:stCondLst>
                                  <p:endCondLst>
                                    <p:cond evt="begin" delay="0">
                                      <p:tn val="5"/>
                                    </p:cond>
                                  </p:endCondLst>
                                  <p:childTnLst>
                                    <p:animEffect transition="out" filter="box(in)">
                                      <p:cBhvr>
                                        <p:cTn id="6" dur="500"/>
                                        <p:tgtEl>
                                          <p:spTgt spid="644101">
                                            <p:txEl>
                                              <p:pRg st="0" end="0"/>
                                            </p:txEl>
                                          </p:spTgt>
                                        </p:tgtEl>
                                      </p:cBhvr>
                                    </p:animEffect>
                                    <p:set>
                                      <p:cBhvr>
                                        <p:cTn id="7" dur="1" fill="hold">
                                          <p:stCondLst>
                                            <p:cond delay="499"/>
                                          </p:stCondLst>
                                        </p:cTn>
                                        <p:tgtEl>
                                          <p:spTgt spid="644101">
                                            <p:txEl>
                                              <p:pRg st="0" end="0"/>
                                            </p:txEl>
                                          </p:spTgt>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644102"/>
                                        </p:tgtEl>
                                        <p:attrNameLst>
                                          <p:attrName>style.visibility</p:attrName>
                                        </p:attrNameLst>
                                      </p:cBhvr>
                                      <p:to>
                                        <p:strVal val="visible"/>
                                      </p:to>
                                    </p:set>
                                    <p:animEffect transition="in" filter="blinds(horizontal)">
                                      <p:cBhvr>
                                        <p:cTn id="10" dur="10"/>
                                        <p:tgtEl>
                                          <p:spTgt spid="64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1" grpId="0" build="allAtOnce"/>
      <p:bldP spid="644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latin typeface="微軟正黑體" panose="020B0604030504040204" pitchFamily="34" charset="-120"/>
                <a:ea typeface="微軟正黑體" panose="020B0604030504040204" pitchFamily="34" charset="-120"/>
              </a:rPr>
              <a:t>企業資金來源與規畫重點</a:t>
            </a:r>
          </a:p>
        </p:txBody>
      </p:sp>
      <p:sp>
        <p:nvSpPr>
          <p:cNvPr id="3" name="內容版面配置區 2"/>
          <p:cNvSpPr>
            <a:spLocks noGrp="1"/>
          </p:cNvSpPr>
          <p:nvPr>
            <p:ph idx="1"/>
          </p:nvPr>
        </p:nvSpPr>
        <p:spPr/>
        <p:txBody>
          <a:bodyPr/>
          <a:lstStyle/>
          <a:p>
            <a:r>
              <a:rPr lang="zh-TW" altLang="en-US" sz="2800" dirty="0">
                <a:latin typeface="微軟正黑體" panose="020B0604030504040204" pitchFamily="34" charset="-120"/>
                <a:ea typeface="微軟正黑體" panose="020B0604030504040204" pitchFamily="34" charset="-120"/>
              </a:rPr>
              <a:t>自有資金</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親朋好友</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業務往來廠商</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銀行</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租賃公司</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創投業者</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天使</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金主</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政府補助款</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政策性貸款</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募資平台</a:t>
            </a:r>
            <a:r>
              <a:rPr lang="en-US" altLang="zh-TW" sz="2800" dirty="0">
                <a:latin typeface="微軟正黑體" panose="020B0604030504040204" pitchFamily="34" charset="-120"/>
                <a:ea typeface="微軟正黑體" panose="020B0604030504040204" pitchFamily="34" charset="-120"/>
              </a:rPr>
              <a:t> </a:t>
            </a:r>
            <a:endParaRPr lang="zh-TW" altLang="en-US" sz="28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0"/>
          </p:nvPr>
        </p:nvSpPr>
        <p:spPr/>
        <p:txBody>
          <a:bodyPr/>
          <a:lstStyle/>
          <a:p>
            <a:pPr algn="r">
              <a:defRPr/>
            </a:pPr>
            <a:fld id="{0BB09D6F-B5E1-4A0C-A9D1-B20BF40EE099}" type="slidenum">
              <a:rPr lang="en-US" altLang="zh-TW" smtClean="0">
                <a:solidFill>
                  <a:srgbClr val="000000"/>
                </a:solidFill>
              </a:rPr>
              <a:pPr algn="r">
                <a:defRPr/>
              </a:pPr>
              <a:t>9</a:t>
            </a:fld>
            <a:endParaRPr lang="en-US" altLang="zh-TW" dirty="0">
              <a:solidFill>
                <a:srgbClr val="000000"/>
              </a:solidFill>
            </a:endParaRPr>
          </a:p>
        </p:txBody>
      </p:sp>
    </p:spTree>
    <p:extLst>
      <p:ext uri="{BB962C8B-B14F-4D97-AF65-F5344CB8AC3E}">
        <p14:creationId xmlns:p14="http://schemas.microsoft.com/office/powerpoint/2010/main" val="1597657115"/>
      </p:ext>
    </p:extLst>
  </p:cSld>
  <p:clrMapOvr>
    <a:masterClrMapping/>
  </p:clrMapOvr>
  <p:transition>
    <p:strips/>
  </p:transition>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5752</Words>
  <Application>Microsoft Office PowerPoint</Application>
  <PresentationFormat>如螢幕大小 (4:3)</PresentationFormat>
  <Paragraphs>741</Paragraphs>
  <Slides>87</Slides>
  <Notes>6</Notes>
  <HiddenSlides>0</HiddenSlides>
  <MMClips>0</MMClips>
  <ScaleCrop>false</ScaleCrop>
  <HeadingPairs>
    <vt:vector size="8" baseType="variant">
      <vt:variant>
        <vt:lpstr>使用字型</vt:lpstr>
      </vt:variant>
      <vt:variant>
        <vt:i4>9</vt:i4>
      </vt:variant>
      <vt:variant>
        <vt:lpstr>佈景主題</vt:lpstr>
      </vt:variant>
      <vt:variant>
        <vt:i4>2</vt:i4>
      </vt:variant>
      <vt:variant>
        <vt:lpstr>內嵌 OLE 伺服程式</vt:lpstr>
      </vt:variant>
      <vt:variant>
        <vt:i4>1</vt:i4>
      </vt:variant>
      <vt:variant>
        <vt:lpstr>投影片標題</vt:lpstr>
      </vt:variant>
      <vt:variant>
        <vt:i4>87</vt:i4>
      </vt:variant>
    </vt:vector>
  </HeadingPairs>
  <TitlesOfParts>
    <vt:vector size="99" baseType="lpstr">
      <vt:lpstr>等线 Light</vt:lpstr>
      <vt:lpstr>微軟正黑體</vt:lpstr>
      <vt:lpstr>標楷體</vt:lpstr>
      <vt:lpstr>Arial</vt:lpstr>
      <vt:lpstr>Calibri</vt:lpstr>
      <vt:lpstr>Tahoma</vt:lpstr>
      <vt:lpstr>Times New Roman</vt:lpstr>
      <vt:lpstr>Verdana</vt:lpstr>
      <vt:lpstr>Wingdings</vt:lpstr>
      <vt:lpstr>template</vt:lpstr>
      <vt:lpstr>1_template</vt:lpstr>
      <vt:lpstr>工作表</vt:lpstr>
      <vt:lpstr>微型創業鳳凰  2026年進階班</vt:lpstr>
      <vt:lpstr>個人小簡歷</vt:lpstr>
      <vt:lpstr>不要被既有框架給限制了</vt:lpstr>
      <vt:lpstr>PowerPoint 簡報</vt:lpstr>
      <vt:lpstr>如果你有以下的狀況，創業吧！</vt:lpstr>
      <vt:lpstr>微型創業要知道的事</vt:lpstr>
      <vt:lpstr>創業的本質</vt:lpstr>
      <vt:lpstr>世界上最好賺的六種錢</vt:lpstr>
      <vt:lpstr>企業資金來源與規畫重點</vt:lpstr>
      <vt:lpstr>企業資金來源與規畫重點</vt:lpstr>
      <vt:lpstr>PowerPoint 簡報</vt:lpstr>
      <vt:lpstr>PowerPoint 簡報</vt:lpstr>
      <vt:lpstr>PowerPoint 簡報</vt:lpstr>
      <vt:lpstr>PowerPoint 簡報</vt:lpstr>
      <vt:lpstr>貸款應備文件</vt:lpstr>
      <vt:lpstr>文化創意產業青年創業及啟動金貸款</vt:lpstr>
      <vt:lpstr>PowerPoint 簡報</vt:lpstr>
      <vt:lpstr>PowerPoint 簡報</vt:lpstr>
      <vt:lpstr>教育訓練—勞動部勞動力發展署</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個別項目需注意事項</vt:lpstr>
      <vt:lpstr>個別項目需注意事項(續)</vt:lpstr>
      <vt:lpstr>個別項目需注意事項(續)</vt:lpstr>
      <vt:lpstr>個別項目需注意事項(續)</vt:lpstr>
      <vt:lpstr>個別項目需注意事項(續)</vt:lpstr>
      <vt:lpstr>個別項目需注意事項(續)</vt:lpstr>
      <vt:lpstr>個別項目需注意事項(續)</vt:lpstr>
      <vt:lpstr>個別項目需注意事項(續)</vt:lpstr>
      <vt:lpstr>個別項目需注意事項(續)</vt:lpstr>
      <vt:lpstr>個別項目需注意事項(續)</vt:lpstr>
      <vt:lpstr>PowerPoint 簡報</vt:lpstr>
      <vt:lpstr>認識損益平衡點</vt:lpstr>
      <vt:lpstr>認識損益平衡點</vt:lpstr>
      <vt:lpstr>認識損益平衡點</vt:lpstr>
      <vt:lpstr>認識損益平衡點</vt:lpstr>
      <vt:lpstr>認識損益平衡點</vt:lpstr>
      <vt:lpstr>與銀行交手有技巧</vt:lpstr>
      <vt:lpstr>銀行拒貸事出有因 </vt:lpstr>
      <vt:lpstr>銀行拒貸事出有因（續）</vt:lpstr>
      <vt:lpstr>瞭解銀行審核貸款的5P原則</vt:lpstr>
      <vt:lpstr>從授信5P原則看核貸條件</vt:lpstr>
      <vt:lpstr>當事人綜合信用報告(範例)</vt:lpstr>
      <vt:lpstr>PowerPoint 簡報</vt:lpstr>
      <vt:lpstr>PowerPoint 簡報</vt:lpstr>
      <vt:lpstr>個人書面申請_加查信用評分範本</vt:lpstr>
      <vt:lpstr>聯徵中心信用分數怎麼打的?</vt:lpstr>
      <vt:lpstr>PowerPoint 簡報</vt:lpstr>
      <vt:lpstr>貸款審查重點及建議額度</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leo lee</cp:lastModifiedBy>
  <cp:revision>141</cp:revision>
  <dcterms:created xsi:type="dcterms:W3CDTF">2017-02-19T15:34:28Z</dcterms:created>
  <dcterms:modified xsi:type="dcterms:W3CDTF">2026-04-07T12:08:04Z</dcterms:modified>
</cp:coreProperties>
</file>